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256" r:id="rId3"/>
    <p:sldId id="257" r:id="rId4"/>
    <p:sldId id="258" r:id="rId5"/>
    <p:sldId id="259" r:id="rId6"/>
    <p:sldId id="261" r:id="rId7"/>
    <p:sldId id="260" r:id="rId8"/>
    <p:sldId id="262" r:id="rId9"/>
    <p:sldId id="263" r:id="rId10"/>
    <p:sldId id="264" r:id="rId11"/>
    <p:sldId id="265" r:id="rId12"/>
    <p:sldId id="266" r:id="rId13"/>
    <p:sldId id="267" r:id="rId14"/>
    <p:sldId id="268" r:id="rId15"/>
    <p:sldId id="269" r:id="rId16"/>
    <p:sldId id="284" r:id="rId17"/>
    <p:sldId id="270" r:id="rId18"/>
    <p:sldId id="271" r:id="rId19"/>
    <p:sldId id="272" r:id="rId20"/>
    <p:sldId id="273" r:id="rId21"/>
    <p:sldId id="274" r:id="rId22"/>
    <p:sldId id="275" r:id="rId23"/>
    <p:sldId id="276" r:id="rId24"/>
    <p:sldId id="283" r:id="rId25"/>
    <p:sldId id="278" r:id="rId26"/>
    <p:sldId id="277" r:id="rId27"/>
    <p:sldId id="279" r:id="rId28"/>
    <p:sldId id="280" r:id="rId29"/>
    <p:sldId id="281" r:id="rId30"/>
    <p:sldId id="282" r:id="rId31"/>
  </p:sldIdLst>
  <p:sldSz cx="9144000" cy="5143500" type="screen16x9"/>
  <p:notesSz cx="6858000" cy="9144000"/>
  <p:embeddedFontLst>
    <p:embeddedFont>
      <p:font typeface="Economica" panose="020B0600000101010101" charset="0"/>
      <p:regular r:id="rId33"/>
      <p:bold r:id="rId34"/>
      <p:italic r:id="rId35"/>
      <p:boldItalic r:id="rId36"/>
    </p:embeddedFont>
    <p:embeddedFont>
      <p:font typeface="Open Sans" panose="020B0600000101010101" charset="0"/>
      <p:regular r:id="rId37"/>
      <p:bold r:id="rId38"/>
      <p:italic r:id="rId39"/>
      <p:boldItalic r:id="rId40"/>
    </p:embeddedFont>
    <p:embeddedFont>
      <p:font typeface="맑은 고딕" panose="020B0503020000020004" pitchFamily="50" charset="-127"/>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93" autoAdjust="0"/>
  </p:normalViewPr>
  <p:slideViewPr>
    <p:cSldViewPr snapToGrid="0">
      <p:cViewPr varScale="1">
        <p:scale>
          <a:sx n="92" d="100"/>
          <a:sy n="92" d="100"/>
        </p:scale>
        <p:origin x="102"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teddy309/Doodle_TermProjec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teddy309/Doodle_TermProjec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8965009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8965009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acea45c8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5acea45c83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acea45c8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5acea45c83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acea45c8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5acea45c8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dirty="0" smtClean="0"/>
              <a:t>Our </a:t>
            </a:r>
            <a:r>
              <a:rPr lang="en-US" altLang="ko-KR" dirty="0" err="1" smtClean="0"/>
              <a:t>github</a:t>
            </a:r>
            <a:r>
              <a:rPr lang="en-US" altLang="ko-KR" dirty="0" smtClean="0"/>
              <a:t> link: </a:t>
            </a:r>
            <a:r>
              <a:rPr lang="en-US" altLang="ko-KR" dirty="0" smtClean="0">
                <a:hlinkClick r:id="rId3"/>
              </a:rPr>
              <a:t>https://github.com/teddy309/Doodle_TermProject</a:t>
            </a:r>
            <a:endParaRPr lang="en-US" altLang="ko-KR" dirty="0" smtClean="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acea45c8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5acea45c8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dirty="0" smtClean="0"/>
              <a:t>Our </a:t>
            </a:r>
            <a:r>
              <a:rPr lang="en-US" altLang="ko-KR" dirty="0" err="1" smtClean="0"/>
              <a:t>github</a:t>
            </a:r>
            <a:r>
              <a:rPr lang="en-US" altLang="ko-KR" dirty="0" smtClean="0"/>
              <a:t> link: </a:t>
            </a:r>
            <a:r>
              <a:rPr lang="en-US" altLang="ko-KR" dirty="0" smtClean="0">
                <a:hlinkClick r:id="rId3"/>
              </a:rPr>
              <a:t>https://github.com/teddy309/Doodle_TermProject</a:t>
            </a:r>
            <a:endParaRPr lang="en-US" altLang="ko-KR" dirty="0" smtClean="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1837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acea45c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5acea45c8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acea45c8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5acea45c83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acea45c8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5acea45c83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네트워크 사용 많아 Firebase 쓸때 제한 안넘기도록 조심해야한다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acea45c8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5acea45c83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89650095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8965009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acea45c8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5acea45c83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acea45c8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5acea45c83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acea45c8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5acea45c8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896500950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896500950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07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896500950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896500950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89650095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89650095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896500950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896500950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acea45c8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5acea45c83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89650095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89650095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89650095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89650095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89650095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89650095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89650095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8965009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8965009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8965009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89650095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89650095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그림판에 대해 설명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acea45c8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acea45c8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그림판에 대해 설명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1"/>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4"/>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4" name="Google Shape;64;p14"/>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5" name="Google Shape;65;p14"/>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66" name="Google Shape;66;p14"/>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5"/>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0" name="Google Shape;70;p15"/>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1" name="Google Shape;71;p15"/>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sp>
        <p:nvSpPr>
          <p:cNvPr id="74" name="Google Shape;7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76" name="Google Shape;76;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80" name="Google Shape;80;p17"/>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 name="Google Shape;81;p17"/>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2" name="Google Shape;8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9"/>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9" name="Google Shape;8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p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0"/>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3" name="Google Shape;9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21"/>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 name="Google Shape;96;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97" name="Google Shape;97;p21"/>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98" name="Google Shape;98;p21"/>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99" name="Google Shape;99;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00" name="Google Shape;10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7" name="Google Shape;17;p3"/>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1"/>
        <p:cNvGrpSpPr/>
        <p:nvPr/>
      </p:nvGrpSpPr>
      <p:grpSpPr>
        <a:xfrm>
          <a:off x="0" y="0"/>
          <a:ext cx="0" cy="0"/>
          <a:chOff x="0" y="0"/>
          <a:chExt cx="0" cy="0"/>
        </a:xfrm>
      </p:grpSpPr>
      <p:sp>
        <p:nvSpPr>
          <p:cNvPr id="102" name="Google Shape;102;p22"/>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103" name="Google Shape;10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4"/>
        <p:cNvGrpSpPr/>
        <p:nvPr/>
      </p:nvGrpSpPr>
      <p:grpSpPr>
        <a:xfrm>
          <a:off x="0" y="0"/>
          <a:ext cx="0" cy="0"/>
          <a:chOff x="0" y="0"/>
          <a:chExt cx="0" cy="0"/>
        </a:xfrm>
      </p:grpSpPr>
      <p:sp>
        <p:nvSpPr>
          <p:cNvPr id="105" name="Google Shape;105;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107" name="Google Shape;107;p23"/>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8" name="Google Shape;10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2" name="Google Shape;22;p4"/>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6" name="Google Shape;26;p5"/>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6"/>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31" name="Google Shape;31;p6"/>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32" name="Google Shape;32;p6"/>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6" name="Google Shape;36;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8"/>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60" name="Google Shape;60;p13"/>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61" name="Google Shape;6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eddy309/Doodle_TermProjec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4.jp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blog.naver.com/dajung674/221376544132" TargetMode="External"/><Relationship Id="rId3" Type="http://schemas.openxmlformats.org/officeDocument/2006/relationships/hyperlink" Target="https://www.jetbrains.com/help/idea/2018.3/getting-started-with-android-development.html" TargetMode="External"/><Relationship Id="rId7" Type="http://schemas.openxmlformats.org/officeDocument/2006/relationships/hyperlink" Target="https://developer.android.com/studio/tes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www.jetbrains.com/help/idea/2018.3/todo-example.html" TargetMode="External"/><Relationship Id="rId11" Type="http://schemas.openxmlformats.org/officeDocument/2006/relationships/hyperlink" Target="https://medium.com/ics-lab/%EC%95%88%EB%93%9C%EB%A1%9C%EC%9D%B4%EB%93%9C-%EC%95%B1-%EB%82%9C%EB%8F%85%ED%99%94-proguard-dexguard-%EB%A5%BC-%ED%95%B4%EB%B3%B4%EC%9E%90-1-%ED%94%84%EB%A1%9C%EA%B0%80%EB%93%9C-%ED%8E%B8-799999a43c4d" TargetMode="External"/><Relationship Id="rId5" Type="http://schemas.openxmlformats.org/officeDocument/2006/relationships/hyperlink" Target="https://blog.naver.com/candy_0406/220951949449" TargetMode="External"/><Relationship Id="rId10" Type="http://schemas.openxmlformats.org/officeDocument/2006/relationships/hyperlink" Target="https://developer.android.com/studio/build/shrink-code" TargetMode="External"/><Relationship Id="rId4" Type="http://schemas.openxmlformats.org/officeDocument/2006/relationships/hyperlink" Target="https://stackoverflow.com/questions/17291785/how-to-generate-javadoc-comments-in-android-studio" TargetMode="External"/><Relationship Id="rId9" Type="http://schemas.openxmlformats.org/officeDocument/2006/relationships/hyperlink" Target="https://developer.android.com/training/testin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5"/>
          <p:cNvSpPr txBox="1">
            <a:spLocks noGrp="1"/>
          </p:cNvSpPr>
          <p:nvPr>
            <p:ph type="ctrTitle"/>
          </p:nvPr>
        </p:nvSpPr>
        <p:spPr>
          <a:xfrm>
            <a:off x="1457975" y="1444250"/>
            <a:ext cx="6767100" cy="153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Software engineering</a:t>
            </a:r>
            <a:endParaRPr/>
          </a:p>
          <a:p>
            <a:pPr marL="0" lvl="0" indent="0" algn="ctr" rtl="0">
              <a:lnSpc>
                <a:spcPct val="100000"/>
              </a:lnSpc>
              <a:spcBef>
                <a:spcPts val="0"/>
              </a:spcBef>
              <a:spcAft>
                <a:spcPts val="0"/>
              </a:spcAft>
              <a:buSzPts val="4200"/>
              <a:buNone/>
            </a:pPr>
            <a:r>
              <a:rPr lang="en-US" sz="5400">
                <a:latin typeface="Arial"/>
                <a:ea typeface="Arial"/>
                <a:cs typeface="Arial"/>
                <a:sym typeface="Arial"/>
              </a:rPr>
              <a:t>Final Presentation</a:t>
            </a:r>
            <a:endParaRPr/>
          </a:p>
        </p:txBody>
      </p:sp>
      <p:sp>
        <p:nvSpPr>
          <p:cNvPr id="116" name="Google Shape;116;p25"/>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a:t>권수환, 이석재, 이승수</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lvl="0"/>
            <a:r>
              <a:rPr lang="en-US" altLang="ko-KR" sz="4400" b="1" dirty="0"/>
              <a:t>Integration &amp; </a:t>
            </a:r>
            <a:r>
              <a:rPr lang="en-US" altLang="ko-KR" sz="4400" b="1" dirty="0" smtClean="0"/>
              <a:t>Testing</a:t>
            </a:r>
            <a:endParaRPr b="1" dirty="0"/>
          </a:p>
        </p:txBody>
      </p:sp>
      <p:sp>
        <p:nvSpPr>
          <p:cNvPr id="175" name="Google Shape;175;p34"/>
          <p:cNvSpPr txBox="1"/>
          <p:nvPr/>
        </p:nvSpPr>
        <p:spPr>
          <a:xfrm>
            <a:off x="799075" y="1239563"/>
            <a:ext cx="4072800" cy="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Open Sans"/>
                <a:ea typeface="Open Sans"/>
                <a:cs typeface="Open Sans"/>
                <a:sym typeface="Open Sans"/>
              </a:rPr>
              <a:t>F</a:t>
            </a:r>
            <a:r>
              <a:rPr lang="en-US" sz="1800" b="1" dirty="0" smtClean="0">
                <a:latin typeface="Open Sans"/>
                <a:ea typeface="Open Sans"/>
                <a:cs typeface="Open Sans"/>
                <a:sym typeface="Open Sans"/>
              </a:rPr>
              <a:t>low </a:t>
            </a:r>
            <a:r>
              <a:rPr lang="en-US" sz="1800" b="1" dirty="0">
                <a:latin typeface="Open Sans"/>
                <a:ea typeface="Open Sans"/>
                <a:cs typeface="Open Sans"/>
                <a:sym typeface="Open Sans"/>
              </a:rPr>
              <a:t>chart of used SE Tools</a:t>
            </a:r>
            <a:endParaRPr sz="1800" b="1" dirty="0">
              <a:latin typeface="Open Sans"/>
              <a:ea typeface="Open Sans"/>
              <a:cs typeface="Open Sans"/>
              <a:sym typeface="Open Sans"/>
            </a:endParaRPr>
          </a:p>
        </p:txBody>
      </p:sp>
      <p:pic>
        <p:nvPicPr>
          <p:cNvPr id="176" name="Google Shape;176;p34"/>
          <p:cNvPicPr preferRelativeResize="0"/>
          <p:nvPr/>
        </p:nvPicPr>
        <p:blipFill>
          <a:blip r:embed="rId3">
            <a:alphaModFix/>
          </a:blip>
          <a:stretch>
            <a:fillRect/>
          </a:stretch>
        </p:blipFill>
        <p:spPr>
          <a:xfrm>
            <a:off x="799075" y="1746229"/>
            <a:ext cx="7896624" cy="29471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a:t>
            </a:r>
            <a:r>
              <a:rPr lang="en-US" sz="3500" b="1" dirty="0" err="1" smtClean="0"/>
              <a:t>javadocs</a:t>
            </a:r>
            <a:endParaRPr sz="3500" b="1" dirty="0"/>
          </a:p>
        </p:txBody>
      </p:sp>
      <p:sp>
        <p:nvSpPr>
          <p:cNvPr id="182" name="Google Shape;182;p35"/>
          <p:cNvSpPr txBox="1">
            <a:spLocks noGrp="1"/>
          </p:cNvSpPr>
          <p:nvPr>
            <p:ph type="body" idx="1"/>
          </p:nvPr>
        </p:nvSpPr>
        <p:spPr>
          <a:xfrm>
            <a:off x="1001150" y="1366650"/>
            <a:ext cx="7416000" cy="3037800"/>
          </a:xfrm>
          <a:prstGeom prst="rect">
            <a:avLst/>
          </a:prstGeom>
          <a:noFill/>
          <a:ln>
            <a:noFill/>
          </a:ln>
        </p:spPr>
        <p:txBody>
          <a:bodyPr spcFirstLastPara="1" wrap="square" lIns="91425" tIns="91425" rIns="91425" bIns="91425" anchor="t" anchorCtr="0">
            <a:noAutofit/>
          </a:bodyPr>
          <a:lstStyle/>
          <a:p>
            <a:pPr marL="285750" lvl="0" indent="-330200" algn="l" rtl="0">
              <a:lnSpc>
                <a:spcPct val="90000"/>
              </a:lnSpc>
              <a:spcBef>
                <a:spcPts val="1000"/>
              </a:spcBef>
              <a:spcAft>
                <a:spcPts val="0"/>
              </a:spcAft>
              <a:buSzPts val="1800"/>
              <a:buChar char="●"/>
            </a:pPr>
            <a:r>
              <a:rPr lang="en-US" b="1"/>
              <a:t>javadoc</a:t>
            </a:r>
            <a:r>
              <a:rPr lang="en-US"/>
              <a:t> is inner API in android studio</a:t>
            </a:r>
            <a:endParaRPr/>
          </a:p>
          <a:p>
            <a:pPr marL="285750" lvl="0" indent="-330200" algn="l" rtl="0">
              <a:lnSpc>
                <a:spcPct val="90000"/>
              </a:lnSpc>
              <a:spcBef>
                <a:spcPts val="1000"/>
              </a:spcBef>
              <a:spcAft>
                <a:spcPts val="0"/>
              </a:spcAft>
              <a:buSzPts val="1800"/>
              <a:buChar char="●"/>
            </a:pPr>
            <a:r>
              <a:rPr lang="en-US">
                <a:solidFill>
                  <a:srgbClr val="212121"/>
                </a:solidFill>
                <a:highlight>
                  <a:srgbClr val="FFFFFF"/>
                </a:highlight>
              </a:rPr>
              <a:t>Define an </a:t>
            </a:r>
            <a:r>
              <a:rPr lang="en-US" b="1">
                <a:solidFill>
                  <a:srgbClr val="212121"/>
                </a:solidFill>
                <a:highlight>
                  <a:srgbClr val="FFFFFF"/>
                </a:highlight>
              </a:rPr>
              <a:t>organic connection for each method</a:t>
            </a:r>
            <a:r>
              <a:rPr lang="en-US">
                <a:solidFill>
                  <a:srgbClr val="212121"/>
                </a:solidFill>
                <a:highlight>
                  <a:srgbClr val="FFFFFF"/>
                </a:highlight>
              </a:rPr>
              <a:t> and what role it plays for each layout</a:t>
            </a:r>
            <a:endParaRPr/>
          </a:p>
          <a:p>
            <a:pPr marL="285750" lvl="0" indent="-330200" algn="l" rtl="0">
              <a:lnSpc>
                <a:spcPct val="90000"/>
              </a:lnSpc>
              <a:spcBef>
                <a:spcPts val="1000"/>
              </a:spcBef>
              <a:spcAft>
                <a:spcPts val="0"/>
              </a:spcAft>
              <a:buSzPts val="1800"/>
              <a:buChar char="●"/>
            </a:pPr>
            <a:r>
              <a:rPr lang="en-US" b="1">
                <a:solidFill>
                  <a:srgbClr val="212121"/>
                </a:solidFill>
                <a:highlight>
                  <a:srgbClr val="FFFFFF"/>
                </a:highlight>
              </a:rPr>
              <a:t>Quickly understand</a:t>
            </a:r>
            <a:r>
              <a:rPr lang="en-US">
                <a:solidFill>
                  <a:srgbClr val="212121"/>
                </a:solidFill>
                <a:highlight>
                  <a:srgbClr val="FFFFFF"/>
                </a:highlight>
              </a:rPr>
              <a:t> what each code is doing and </a:t>
            </a:r>
            <a:r>
              <a:rPr lang="en-US" b="1">
                <a:solidFill>
                  <a:srgbClr val="212121"/>
                </a:solidFill>
                <a:highlight>
                  <a:srgbClr val="FFFFFF"/>
                </a:highlight>
              </a:rPr>
              <a:t>what more is needed</a:t>
            </a:r>
            <a:r>
              <a:rPr lang="en-US">
                <a:solidFill>
                  <a:srgbClr val="212121"/>
                </a:solidFill>
                <a:highlight>
                  <a:srgbClr val="FFFFFF"/>
                </a:highlight>
              </a:rPr>
              <a:t> in the future</a:t>
            </a:r>
            <a:endParaRPr/>
          </a:p>
          <a:p>
            <a:pPr marL="285750" lvl="0" indent="-215900" algn="l" rtl="0">
              <a:lnSpc>
                <a:spcPct val="90000"/>
              </a:lnSpc>
              <a:spcBef>
                <a:spcPts val="1000"/>
              </a:spcBef>
              <a:spcAft>
                <a:spcPts val="0"/>
              </a:spcAft>
              <a:buSzPts val="1100"/>
              <a:buNone/>
            </a:pPr>
            <a:endParaRPr/>
          </a:p>
        </p:txBody>
      </p:sp>
      <p:pic>
        <p:nvPicPr>
          <p:cNvPr id="183" name="Google Shape;183;p35"/>
          <p:cNvPicPr preferRelativeResize="0"/>
          <p:nvPr/>
        </p:nvPicPr>
        <p:blipFill>
          <a:blip r:embed="rId3">
            <a:alphaModFix/>
          </a:blip>
          <a:stretch>
            <a:fillRect/>
          </a:stretch>
        </p:blipFill>
        <p:spPr>
          <a:xfrm>
            <a:off x="6002400" y="3038875"/>
            <a:ext cx="2592175" cy="175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a:t>
            </a:r>
            <a:r>
              <a:rPr lang="en-US" sz="3500" b="1" dirty="0" err="1" smtClean="0"/>
              <a:t>javadocs</a:t>
            </a:r>
            <a:r>
              <a:rPr lang="en-US" sz="3500" b="1" dirty="0" smtClean="0"/>
              <a:t>(documentation</a:t>
            </a:r>
            <a:r>
              <a:rPr lang="en-US" sz="3500" b="1" dirty="0"/>
              <a:t>)</a:t>
            </a:r>
            <a:endParaRPr sz="3500" b="1" dirty="0"/>
          </a:p>
        </p:txBody>
      </p:sp>
      <p:pic>
        <p:nvPicPr>
          <p:cNvPr id="190" name="Google Shape;190;p36"/>
          <p:cNvPicPr preferRelativeResize="0"/>
          <p:nvPr/>
        </p:nvPicPr>
        <p:blipFill>
          <a:blip r:embed="rId3">
            <a:alphaModFix/>
          </a:blip>
          <a:stretch>
            <a:fillRect/>
          </a:stretch>
        </p:blipFill>
        <p:spPr>
          <a:xfrm>
            <a:off x="4572000" y="2548128"/>
            <a:ext cx="4454926" cy="2375385"/>
          </a:xfrm>
          <a:prstGeom prst="rect">
            <a:avLst/>
          </a:prstGeom>
          <a:noFill/>
          <a:ln>
            <a:noFill/>
          </a:ln>
        </p:spPr>
      </p:pic>
      <p:sp>
        <p:nvSpPr>
          <p:cNvPr id="6" name="Google Shape;189;p36"/>
          <p:cNvSpPr txBox="1">
            <a:spLocks/>
          </p:cNvSpPr>
          <p:nvPr/>
        </p:nvSpPr>
        <p:spPr>
          <a:xfrm>
            <a:off x="311700" y="1412582"/>
            <a:ext cx="7416000" cy="30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R="25400"/>
            <a:r>
              <a:rPr lang="en-US" dirty="0" smtClean="0"/>
              <a:t>You can add </a:t>
            </a:r>
            <a:r>
              <a:rPr lang="en-US" dirty="0" err="1" smtClean="0"/>
              <a:t>javadocs</a:t>
            </a:r>
            <a:r>
              <a:rPr lang="en-US" dirty="0" smtClean="0"/>
              <a:t> comments by </a:t>
            </a:r>
            <a:r>
              <a:rPr lang="en-US" b="1" dirty="0" smtClean="0"/>
              <a:t>simply pressing '/ **' </a:t>
            </a:r>
            <a:r>
              <a:rPr lang="en-US" dirty="0" smtClean="0"/>
              <a:t>followed by Enter.</a:t>
            </a:r>
          </a:p>
          <a:p>
            <a:pPr marR="25400"/>
            <a:r>
              <a:rPr lang="en-US" dirty="0" smtClean="0"/>
              <a:t>You can add each tag with </a:t>
            </a:r>
            <a:r>
              <a:rPr lang="en-US" b="1" dirty="0" smtClean="0"/>
              <a:t>@ back content</a:t>
            </a:r>
          </a:p>
          <a:p>
            <a:pPr lvl="1">
              <a:lnSpc>
                <a:spcPct val="90000"/>
              </a:lnSpc>
              <a:spcBef>
                <a:spcPts val="1000"/>
              </a:spcBef>
            </a:pPr>
            <a:r>
              <a:rPr lang="en-US" b="1" dirty="0" smtClean="0"/>
              <a:t>@author : name</a:t>
            </a:r>
          </a:p>
          <a:p>
            <a:pPr lvl="1">
              <a:lnSpc>
                <a:spcPct val="90000"/>
              </a:lnSpc>
              <a:spcBef>
                <a:spcPts val="1000"/>
              </a:spcBef>
            </a:pPr>
            <a:r>
              <a:rPr lang="en-US" b="1" dirty="0" smtClean="0"/>
              <a:t>@version : info. of version</a:t>
            </a:r>
          </a:p>
          <a:p>
            <a:pPr lvl="1">
              <a:lnSpc>
                <a:spcPct val="90000"/>
              </a:lnSpc>
              <a:spcBef>
                <a:spcPts val="1000"/>
              </a:spcBef>
            </a:pPr>
            <a:r>
              <a:rPr lang="en-US" b="1" dirty="0" smtClean="0"/>
              <a:t>@deprecated : dead code</a:t>
            </a:r>
          </a:p>
          <a:p>
            <a:pPr lvl="1">
              <a:lnSpc>
                <a:spcPct val="90000"/>
              </a:lnSpc>
              <a:spcBef>
                <a:spcPts val="1000"/>
              </a:spcBef>
            </a:pPr>
            <a:r>
              <a:rPr lang="en-US" b="1" dirty="0" smtClean="0"/>
              <a:t>@</a:t>
            </a:r>
            <a:r>
              <a:rPr lang="en-US" b="1" dirty="0" err="1" smtClean="0"/>
              <a:t>param</a:t>
            </a:r>
            <a:r>
              <a:rPr lang="en-US" b="1" dirty="0" smtClean="0"/>
              <a:t> : description of parameter</a:t>
            </a:r>
            <a:endParaRPr 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a:t>
            </a:r>
            <a:r>
              <a:rPr lang="en-US" sz="3500" b="1" dirty="0" err="1" smtClean="0"/>
              <a:t>javadocs</a:t>
            </a:r>
            <a:r>
              <a:rPr lang="en-US" sz="3500" b="1" dirty="0" smtClean="0"/>
              <a:t>(TODO</a:t>
            </a:r>
            <a:r>
              <a:rPr lang="en-US" sz="3500" b="1" dirty="0"/>
              <a:t>)</a:t>
            </a:r>
            <a:endParaRPr sz="3500" b="1" dirty="0"/>
          </a:p>
        </p:txBody>
      </p:sp>
      <p:sp>
        <p:nvSpPr>
          <p:cNvPr id="196" name="Google Shape;196;p37"/>
          <p:cNvSpPr txBox="1">
            <a:spLocks noGrp="1"/>
          </p:cNvSpPr>
          <p:nvPr>
            <p:ph type="body" idx="1"/>
          </p:nvPr>
        </p:nvSpPr>
        <p:spPr>
          <a:xfrm>
            <a:off x="4070650" y="1538200"/>
            <a:ext cx="4899900" cy="3037800"/>
          </a:xfrm>
          <a:prstGeom prst="rect">
            <a:avLst/>
          </a:prstGeom>
          <a:noFill/>
          <a:ln>
            <a:noFill/>
          </a:ln>
        </p:spPr>
        <p:txBody>
          <a:bodyPr spcFirstLastPara="1" wrap="square" lIns="91425" tIns="91425" rIns="91425" bIns="91425" anchor="t" anchorCtr="0">
            <a:noAutofit/>
          </a:bodyPr>
          <a:lstStyle/>
          <a:p>
            <a:pPr marL="457200" marR="25400" lvl="0" indent="-342900" algn="l" rtl="0">
              <a:lnSpc>
                <a:spcPct val="115000"/>
              </a:lnSpc>
              <a:spcBef>
                <a:spcPts val="0"/>
              </a:spcBef>
              <a:spcAft>
                <a:spcPts val="0"/>
              </a:spcAft>
              <a:buSzPts val="1800"/>
              <a:buChar char="●"/>
            </a:pPr>
            <a:r>
              <a:rPr lang="en-US" b="1"/>
              <a:t>'TODO'</a:t>
            </a:r>
            <a:r>
              <a:rPr lang="en-US"/>
              <a:t> for easy identification of areas that need integration in the future</a:t>
            </a:r>
            <a:endParaRPr/>
          </a:p>
          <a:p>
            <a:pPr marL="457200" marR="25400" lvl="0" indent="-342900" algn="l" rtl="0">
              <a:lnSpc>
                <a:spcPct val="115000"/>
              </a:lnSpc>
              <a:spcBef>
                <a:spcPts val="0"/>
              </a:spcBef>
              <a:spcAft>
                <a:spcPts val="0"/>
              </a:spcAft>
              <a:buSzPts val="1800"/>
              <a:buChar char="●"/>
            </a:pPr>
            <a:r>
              <a:rPr lang="en-US"/>
              <a:t>Press the ‘</a:t>
            </a:r>
            <a:r>
              <a:rPr lang="en-US" b="1"/>
              <a:t>TODO button</a:t>
            </a:r>
            <a:r>
              <a:rPr lang="en-US"/>
              <a:t>’ below to select the relevant part and move to the code automatically.</a:t>
            </a:r>
            <a:endParaRPr/>
          </a:p>
          <a:p>
            <a:pPr marL="285750" lvl="0" indent="-215900" algn="l" rtl="0">
              <a:lnSpc>
                <a:spcPct val="90000"/>
              </a:lnSpc>
              <a:spcBef>
                <a:spcPts val="1000"/>
              </a:spcBef>
              <a:spcAft>
                <a:spcPts val="0"/>
              </a:spcAft>
              <a:buSzPts val="1100"/>
              <a:buNone/>
            </a:pPr>
            <a:endParaRPr/>
          </a:p>
        </p:txBody>
      </p:sp>
      <p:pic>
        <p:nvPicPr>
          <p:cNvPr id="197" name="Google Shape;197;p37"/>
          <p:cNvPicPr preferRelativeResize="0"/>
          <p:nvPr/>
        </p:nvPicPr>
        <p:blipFill>
          <a:blip r:embed="rId3">
            <a:alphaModFix/>
          </a:blip>
          <a:stretch>
            <a:fillRect/>
          </a:stretch>
        </p:blipFill>
        <p:spPr>
          <a:xfrm>
            <a:off x="4544150" y="3586375"/>
            <a:ext cx="3952875" cy="1352550"/>
          </a:xfrm>
          <a:prstGeom prst="rect">
            <a:avLst/>
          </a:prstGeom>
          <a:noFill/>
          <a:ln>
            <a:noFill/>
          </a:ln>
        </p:spPr>
      </p:pic>
      <p:pic>
        <p:nvPicPr>
          <p:cNvPr id="198" name="Google Shape;198;p37"/>
          <p:cNvPicPr preferRelativeResize="0"/>
          <p:nvPr/>
        </p:nvPicPr>
        <p:blipFill>
          <a:blip r:embed="rId4">
            <a:alphaModFix/>
          </a:blip>
          <a:stretch>
            <a:fillRect/>
          </a:stretch>
        </p:blipFill>
        <p:spPr>
          <a:xfrm>
            <a:off x="311700" y="1385088"/>
            <a:ext cx="3585415" cy="3553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a:t>
            </a:r>
            <a:r>
              <a:rPr lang="en-US" sz="3500" b="1" dirty="0" err="1" smtClean="0"/>
              <a:t>Github</a:t>
            </a:r>
            <a:r>
              <a:rPr lang="en-US" sz="3500" b="1" dirty="0" smtClean="0"/>
              <a:t>(</a:t>
            </a:r>
            <a:r>
              <a:rPr lang="en-US" sz="3500" b="1" dirty="0" err="1" smtClean="0"/>
              <a:t>git</a:t>
            </a:r>
            <a:r>
              <a:rPr lang="en-US" sz="3500" b="1" dirty="0"/>
              <a:t>)</a:t>
            </a:r>
            <a:endParaRPr sz="3500" b="1" dirty="0"/>
          </a:p>
        </p:txBody>
      </p:sp>
      <p:sp>
        <p:nvSpPr>
          <p:cNvPr id="204" name="Google Shape;204;p38"/>
          <p:cNvSpPr txBox="1">
            <a:spLocks noGrp="1"/>
          </p:cNvSpPr>
          <p:nvPr>
            <p:ph type="body" idx="1"/>
          </p:nvPr>
        </p:nvSpPr>
        <p:spPr>
          <a:xfrm>
            <a:off x="311700" y="1098575"/>
            <a:ext cx="8520600" cy="3883800"/>
          </a:xfrm>
          <a:prstGeom prst="rect">
            <a:avLst/>
          </a:prstGeom>
          <a:noFill/>
          <a:ln>
            <a:noFill/>
          </a:ln>
        </p:spPr>
        <p:txBody>
          <a:bodyPr spcFirstLastPara="1" wrap="square" lIns="91425" tIns="91425" rIns="91425" bIns="91425" anchor="t" anchorCtr="0">
            <a:noAutofit/>
          </a:bodyPr>
          <a:lstStyle/>
          <a:p>
            <a:pPr marL="457200" marR="25400" lvl="0" indent="-342900" algn="l" rtl="0">
              <a:lnSpc>
                <a:spcPct val="150000"/>
              </a:lnSpc>
              <a:spcBef>
                <a:spcPts val="0"/>
              </a:spcBef>
              <a:spcAft>
                <a:spcPts val="0"/>
              </a:spcAft>
              <a:buSzPts val="1800"/>
              <a:buChar char="●"/>
            </a:pPr>
            <a:r>
              <a:rPr lang="en-US" dirty="0"/>
              <a:t>AS layout, Java activity, and DB are developed,  structure are keep changing.</a:t>
            </a:r>
            <a:endParaRPr dirty="0"/>
          </a:p>
          <a:p>
            <a:pPr marL="457200" marR="25400" lvl="0" indent="-342900" algn="l" rtl="0">
              <a:lnSpc>
                <a:spcPct val="150000"/>
              </a:lnSpc>
              <a:spcBef>
                <a:spcPts val="0"/>
              </a:spcBef>
              <a:spcAft>
                <a:spcPts val="0"/>
              </a:spcAft>
              <a:buSzPts val="1800"/>
              <a:buChar char="●"/>
            </a:pPr>
            <a:r>
              <a:rPr lang="en-US" dirty="0"/>
              <a:t>Under </a:t>
            </a:r>
            <a:r>
              <a:rPr lang="en-US" dirty="0" err="1"/>
              <a:t>github</a:t>
            </a:r>
            <a:r>
              <a:rPr lang="en-US" dirty="0"/>
              <a:t>, you can see what has changed for each version and help you maintain reciprocity from those changes.</a:t>
            </a:r>
            <a:endParaRPr dirty="0"/>
          </a:p>
          <a:p>
            <a:pPr marL="457200" marR="25400" lvl="0" indent="-342900" algn="l" rtl="0">
              <a:lnSpc>
                <a:spcPct val="150000"/>
              </a:lnSpc>
              <a:spcBef>
                <a:spcPts val="0"/>
              </a:spcBef>
              <a:spcAft>
                <a:spcPts val="0"/>
              </a:spcAft>
              <a:buSzPts val="1800"/>
              <a:buChar char="●"/>
            </a:pPr>
            <a:r>
              <a:rPr lang="en-US" dirty="0" err="1"/>
              <a:t>s</a:t>
            </a:r>
            <a:r>
              <a:rPr lang="en-US" dirty="0" err="1" smtClean="0"/>
              <a:t>tarUML</a:t>
            </a:r>
            <a:r>
              <a:rPr lang="en-US" dirty="0"/>
              <a:t>, </a:t>
            </a:r>
            <a:r>
              <a:rPr lang="en-US" dirty="0" err="1"/>
              <a:t>github</a:t>
            </a:r>
            <a:r>
              <a:rPr lang="en-US" dirty="0"/>
              <a:t>, and </a:t>
            </a:r>
            <a:r>
              <a:rPr lang="en-US" dirty="0" err="1"/>
              <a:t>javadocs</a:t>
            </a:r>
            <a:r>
              <a:rPr lang="en-US" dirty="0"/>
              <a:t> helped the team to work together. </a:t>
            </a:r>
            <a:endParaRPr lang="en-US" dirty="0" smtClean="0"/>
          </a:p>
          <a:p>
            <a:pPr marR="25400">
              <a:lnSpc>
                <a:spcPct val="150000"/>
              </a:lnSpc>
            </a:pPr>
            <a:endParaRPr lang="en-US" altLang="ko-KR" dirty="0" smtClean="0"/>
          </a:p>
          <a:p>
            <a:pPr marR="25400">
              <a:lnSpc>
                <a:spcPct val="150000"/>
              </a:lnSpc>
            </a:pPr>
            <a:r>
              <a:rPr lang="en-US" altLang="ko-KR" dirty="0" err="1" smtClean="0"/>
              <a:t>github</a:t>
            </a:r>
            <a:r>
              <a:rPr lang="en-US" altLang="ko-KR" dirty="0" smtClean="0"/>
              <a:t> </a:t>
            </a:r>
            <a:r>
              <a:rPr lang="en-US" altLang="ko-KR" dirty="0"/>
              <a:t>link: </a:t>
            </a:r>
            <a:r>
              <a:rPr lang="en-US" altLang="ko-KR" dirty="0">
                <a:hlinkClick r:id="rId3"/>
              </a:rPr>
              <a:t>https://github.com/teddy309/Doodle_TermProject</a:t>
            </a:r>
            <a:endParaRPr lang="en-US" altLang="ko-KR" dirty="0"/>
          </a:p>
          <a:p>
            <a:pPr marL="457200" marR="25400" lvl="0" indent="-342900" algn="l" rtl="0">
              <a:lnSpc>
                <a:spcPct val="150000"/>
              </a:lnSpc>
              <a:spcBef>
                <a:spcPts val="0"/>
              </a:spcBef>
              <a:spcAft>
                <a:spcPts val="0"/>
              </a:spcAft>
              <a:buSzPts val="1800"/>
              <a:buChar char="●"/>
            </a:pPr>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a:t>
            </a:r>
            <a:r>
              <a:rPr lang="en-US" sz="3500" b="1" dirty="0" err="1" smtClean="0"/>
              <a:t>Github</a:t>
            </a:r>
            <a:r>
              <a:rPr lang="en-US" sz="3500" b="1" dirty="0" smtClean="0"/>
              <a:t>(</a:t>
            </a:r>
            <a:r>
              <a:rPr lang="en-US" sz="3500" b="1" dirty="0" err="1" smtClean="0"/>
              <a:t>git</a:t>
            </a:r>
            <a:r>
              <a:rPr lang="en-US" sz="3500" b="1" dirty="0"/>
              <a:t>)</a:t>
            </a:r>
            <a:endParaRPr sz="3500" b="1" dirty="0"/>
          </a:p>
        </p:txBody>
      </p:sp>
      <p:pic>
        <p:nvPicPr>
          <p:cNvPr id="205" name="Google Shape;205;p38"/>
          <p:cNvPicPr preferRelativeResize="0"/>
          <p:nvPr/>
        </p:nvPicPr>
        <p:blipFill>
          <a:blip r:embed="rId3">
            <a:alphaModFix/>
          </a:blip>
          <a:stretch>
            <a:fillRect/>
          </a:stretch>
        </p:blipFill>
        <p:spPr>
          <a:xfrm>
            <a:off x="937767" y="1147225"/>
            <a:ext cx="7268466" cy="3768168"/>
          </a:xfrm>
          <a:prstGeom prst="rect">
            <a:avLst/>
          </a:prstGeom>
          <a:noFill/>
          <a:ln>
            <a:noFill/>
          </a:ln>
        </p:spPr>
      </p:pic>
    </p:spTree>
    <p:extLst>
      <p:ext uri="{BB962C8B-B14F-4D97-AF65-F5344CB8AC3E}">
        <p14:creationId xmlns:p14="http://schemas.microsoft.com/office/powerpoint/2010/main" val="357705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Testing-Junit</a:t>
            </a:r>
            <a:endParaRPr sz="3500" b="1" dirty="0"/>
          </a:p>
        </p:txBody>
      </p:sp>
      <p:sp>
        <p:nvSpPr>
          <p:cNvPr id="211" name="Google Shape;211;p39"/>
          <p:cNvSpPr txBox="1">
            <a:spLocks noGrp="1"/>
          </p:cNvSpPr>
          <p:nvPr>
            <p:ph type="body" idx="1"/>
          </p:nvPr>
        </p:nvSpPr>
        <p:spPr>
          <a:xfrm>
            <a:off x="569800" y="1507575"/>
            <a:ext cx="7888800" cy="3037800"/>
          </a:xfrm>
          <a:prstGeom prst="rect">
            <a:avLst/>
          </a:prstGeom>
          <a:noFill/>
          <a:ln>
            <a:noFill/>
          </a:ln>
        </p:spPr>
        <p:txBody>
          <a:bodyPr spcFirstLastPara="1" wrap="square" lIns="91425" tIns="91425" rIns="91425" bIns="91425" anchor="t" anchorCtr="0">
            <a:noAutofit/>
          </a:bodyPr>
          <a:lstStyle/>
          <a:p>
            <a:pPr marL="285750" lvl="0" indent="-330200" algn="l" rtl="0">
              <a:lnSpc>
                <a:spcPct val="150000"/>
              </a:lnSpc>
              <a:spcBef>
                <a:spcPts val="1000"/>
              </a:spcBef>
              <a:spcAft>
                <a:spcPts val="0"/>
              </a:spcAft>
              <a:buSzPts val="1800"/>
              <a:buChar char="●"/>
            </a:pPr>
            <a:r>
              <a:rPr lang="en-US" dirty="0"/>
              <a:t>Inner SDK of android studio</a:t>
            </a:r>
            <a:endParaRPr dirty="0"/>
          </a:p>
          <a:p>
            <a:pPr marL="285750" marR="0" lvl="0" indent="-330200" algn="l" rtl="0">
              <a:lnSpc>
                <a:spcPct val="150000"/>
              </a:lnSpc>
              <a:spcBef>
                <a:spcPts val="1000"/>
              </a:spcBef>
              <a:spcAft>
                <a:spcPts val="0"/>
              </a:spcAft>
              <a:buSzPts val="1800"/>
              <a:buChar char="●"/>
            </a:pPr>
            <a:r>
              <a:rPr lang="en-US" dirty="0"/>
              <a:t>Allows testing of each unit (method-by-method)</a:t>
            </a:r>
            <a:endParaRPr dirty="0"/>
          </a:p>
          <a:p>
            <a:pPr marL="285750" lvl="0" indent="-330200" algn="l" rtl="0">
              <a:lnSpc>
                <a:spcPct val="150000"/>
              </a:lnSpc>
              <a:spcBef>
                <a:spcPts val="1000"/>
              </a:spcBef>
              <a:spcAft>
                <a:spcPts val="0"/>
              </a:spcAft>
              <a:buSzPts val="1800"/>
              <a:buChar char="●"/>
            </a:pPr>
            <a:r>
              <a:rPr lang="en-US" dirty="0"/>
              <a:t>Each test folder has different roles</a:t>
            </a:r>
            <a:endParaRPr dirty="0"/>
          </a:p>
          <a:p>
            <a:pPr marL="914400" lvl="1" indent="-323850" algn="l" rtl="0">
              <a:lnSpc>
                <a:spcPct val="150000"/>
              </a:lnSpc>
              <a:spcBef>
                <a:spcPts val="1000"/>
              </a:spcBef>
              <a:spcAft>
                <a:spcPts val="0"/>
              </a:spcAft>
              <a:buSzPts val="1500"/>
              <a:buChar char="○"/>
            </a:pPr>
            <a:r>
              <a:rPr lang="en-US" sz="1500" b="1" dirty="0" err="1"/>
              <a:t>androidTest</a:t>
            </a:r>
            <a:r>
              <a:rPr lang="en-US" sz="1500" dirty="0"/>
              <a:t> -  </a:t>
            </a:r>
            <a:r>
              <a:rPr lang="en-US" sz="1500" dirty="0">
                <a:sym typeface="Arial"/>
              </a:rPr>
              <a:t>Testing, including methods in projects such as </a:t>
            </a:r>
            <a:r>
              <a:rPr lang="en-US" sz="1500" dirty="0" err="1" smtClean="0">
                <a:sym typeface="Arial"/>
              </a:rPr>
              <a:t>gradle</a:t>
            </a:r>
            <a:endParaRPr sz="1500" dirty="0"/>
          </a:p>
          <a:p>
            <a:pPr marL="914400" lvl="1" indent="-323850" algn="l" rtl="0">
              <a:lnSpc>
                <a:spcPct val="100000"/>
              </a:lnSpc>
              <a:spcBef>
                <a:spcPts val="1000"/>
              </a:spcBef>
              <a:spcAft>
                <a:spcPts val="0"/>
              </a:spcAft>
              <a:buSzPts val="1500"/>
              <a:buChar char="○"/>
            </a:pPr>
            <a:r>
              <a:rPr lang="en-US" sz="1500" b="1" dirty="0"/>
              <a:t>test</a:t>
            </a:r>
            <a:r>
              <a:rPr lang="en-US" sz="1500" dirty="0"/>
              <a:t> -  </a:t>
            </a:r>
            <a:r>
              <a:rPr lang="en-US" sz="1500" dirty="0">
                <a:sym typeface="Arial"/>
              </a:rPr>
              <a:t>Testing method that has Low-dependency with android.</a:t>
            </a:r>
            <a:endParaRPr sz="1500" dirty="0">
              <a:sym typeface="Arial"/>
            </a:endParaRPr>
          </a:p>
          <a:p>
            <a:pPr marL="1371600" lvl="0" indent="0" algn="l" rtl="0">
              <a:lnSpc>
                <a:spcPct val="100000"/>
              </a:lnSpc>
              <a:spcBef>
                <a:spcPts val="1000"/>
              </a:spcBef>
              <a:spcAft>
                <a:spcPts val="0"/>
              </a:spcAft>
              <a:buNone/>
            </a:pPr>
            <a:r>
              <a:rPr lang="en-US" sz="1500" dirty="0">
                <a:sym typeface="Arial"/>
              </a:rPr>
              <a:t>  Including JVM only.</a:t>
            </a:r>
            <a:endParaRPr sz="1500" dirty="0"/>
          </a:p>
          <a:p>
            <a:pPr marL="285750" lvl="0" indent="-215900" algn="l" rtl="0">
              <a:lnSpc>
                <a:spcPct val="100000"/>
              </a:lnSpc>
              <a:spcBef>
                <a:spcPts val="1000"/>
              </a:spcBef>
              <a:spcAft>
                <a:spcPts val="0"/>
              </a:spcAft>
              <a:buSzPts val="1100"/>
              <a:buNone/>
            </a:pPr>
            <a:endParaRPr dirty="0"/>
          </a:p>
        </p:txBody>
      </p:sp>
      <p:pic>
        <p:nvPicPr>
          <p:cNvPr id="212" name="Google Shape;212;p39"/>
          <p:cNvPicPr preferRelativeResize="0"/>
          <p:nvPr/>
        </p:nvPicPr>
        <p:blipFill>
          <a:blip r:embed="rId3">
            <a:alphaModFix/>
          </a:blip>
          <a:stretch>
            <a:fillRect/>
          </a:stretch>
        </p:blipFill>
        <p:spPr>
          <a:xfrm>
            <a:off x="6277238" y="1222025"/>
            <a:ext cx="2505075" cy="857250"/>
          </a:xfrm>
          <a:prstGeom prst="rect">
            <a:avLst/>
          </a:prstGeom>
          <a:noFill/>
          <a:ln>
            <a:noFill/>
          </a:ln>
        </p:spPr>
      </p:pic>
      <p:pic>
        <p:nvPicPr>
          <p:cNvPr id="213" name="Google Shape;213;p39"/>
          <p:cNvPicPr preferRelativeResize="0"/>
          <p:nvPr/>
        </p:nvPicPr>
        <p:blipFill>
          <a:blip r:embed="rId4">
            <a:alphaModFix/>
          </a:blip>
          <a:stretch>
            <a:fillRect/>
          </a:stretch>
        </p:blipFill>
        <p:spPr>
          <a:xfrm>
            <a:off x="6277250" y="2419725"/>
            <a:ext cx="2724150" cy="8001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Testing-Junit(unit </a:t>
            </a:r>
            <a:r>
              <a:rPr lang="en-US" sz="3500" b="1" dirty="0"/>
              <a:t>test)</a:t>
            </a:r>
            <a:endParaRPr sz="3500" b="1" dirty="0"/>
          </a:p>
        </p:txBody>
      </p:sp>
      <p:sp>
        <p:nvSpPr>
          <p:cNvPr id="219" name="Google Shape;219;p40"/>
          <p:cNvSpPr txBox="1">
            <a:spLocks noGrp="1"/>
          </p:cNvSpPr>
          <p:nvPr>
            <p:ph type="body" idx="1"/>
          </p:nvPr>
        </p:nvSpPr>
        <p:spPr>
          <a:xfrm>
            <a:off x="2610274" y="1589988"/>
            <a:ext cx="6222025" cy="3037800"/>
          </a:xfrm>
          <a:prstGeom prst="rect">
            <a:avLst/>
          </a:prstGeom>
          <a:noFill/>
          <a:ln>
            <a:noFill/>
          </a:ln>
        </p:spPr>
        <p:txBody>
          <a:bodyPr spcFirstLastPara="1" wrap="square" lIns="91425" tIns="91425" rIns="91425" bIns="91425" anchor="t" anchorCtr="0">
            <a:noAutofit/>
          </a:bodyPr>
          <a:lstStyle/>
          <a:p>
            <a:pPr marL="285750" lvl="0" indent="-330200" algn="l" rtl="0">
              <a:lnSpc>
                <a:spcPct val="90000"/>
              </a:lnSpc>
              <a:spcBef>
                <a:spcPts val="1000"/>
              </a:spcBef>
              <a:spcAft>
                <a:spcPts val="0"/>
              </a:spcAft>
              <a:buSzPts val="1800"/>
              <a:buChar char="●"/>
            </a:pPr>
            <a:r>
              <a:rPr lang="en-US" dirty="0"/>
              <a:t>do unit testing with hand by hand</a:t>
            </a:r>
            <a:endParaRPr dirty="0"/>
          </a:p>
          <a:p>
            <a:pPr marL="457200" lvl="0" indent="0" algn="l" rtl="0">
              <a:lnSpc>
                <a:spcPct val="90000"/>
              </a:lnSpc>
              <a:spcBef>
                <a:spcPts val="1000"/>
              </a:spcBef>
              <a:spcAft>
                <a:spcPts val="0"/>
              </a:spcAft>
              <a:buNone/>
            </a:pPr>
            <a:r>
              <a:rPr lang="en-US" dirty="0"/>
              <a:t>connect device - build APK - testing one by one</a:t>
            </a:r>
            <a:endParaRPr dirty="0"/>
          </a:p>
          <a:p>
            <a:pPr marL="457200" lvl="0" indent="0" algn="l" rtl="0">
              <a:lnSpc>
                <a:spcPct val="90000"/>
              </a:lnSpc>
              <a:spcBef>
                <a:spcPts val="1000"/>
              </a:spcBef>
              <a:spcAft>
                <a:spcPts val="0"/>
              </a:spcAft>
              <a:buNone/>
            </a:pPr>
            <a:endParaRPr dirty="0"/>
          </a:p>
          <a:p>
            <a:pPr marL="285750" lvl="0" indent="-215900" algn="l" rtl="0">
              <a:lnSpc>
                <a:spcPct val="90000"/>
              </a:lnSpc>
              <a:spcBef>
                <a:spcPts val="1000"/>
              </a:spcBef>
              <a:spcAft>
                <a:spcPts val="0"/>
              </a:spcAft>
              <a:buSzPts val="1100"/>
              <a:buNone/>
            </a:pPr>
            <a:endParaRPr dirty="0"/>
          </a:p>
        </p:txBody>
      </p:sp>
      <p:pic>
        <p:nvPicPr>
          <p:cNvPr id="220" name="Google Shape;220;p40"/>
          <p:cNvPicPr preferRelativeResize="0"/>
          <p:nvPr/>
        </p:nvPicPr>
        <p:blipFill>
          <a:blip r:embed="rId3">
            <a:alphaModFix/>
          </a:blip>
          <a:stretch>
            <a:fillRect/>
          </a:stretch>
        </p:blipFill>
        <p:spPr>
          <a:xfrm>
            <a:off x="732325" y="1485387"/>
            <a:ext cx="1717275" cy="3247024"/>
          </a:xfrm>
          <a:prstGeom prst="rect">
            <a:avLst/>
          </a:prstGeom>
          <a:noFill/>
          <a:ln>
            <a:noFill/>
          </a:ln>
        </p:spPr>
      </p:pic>
      <p:sp>
        <p:nvSpPr>
          <p:cNvPr id="221" name="Google Shape;221;p40"/>
          <p:cNvSpPr/>
          <p:nvPr/>
        </p:nvSpPr>
        <p:spPr>
          <a:xfrm>
            <a:off x="2989874" y="3366085"/>
            <a:ext cx="430500" cy="30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0"/>
          <p:cNvSpPr txBox="1"/>
          <p:nvPr/>
        </p:nvSpPr>
        <p:spPr>
          <a:xfrm>
            <a:off x="4478143" y="2510038"/>
            <a:ext cx="3398064" cy="5988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smtClean="0">
                <a:solidFill>
                  <a:srgbClr val="FF0000"/>
                </a:solidFill>
                <a:latin typeface="Open Sans"/>
                <a:ea typeface="Open Sans"/>
                <a:cs typeface="Open Sans"/>
                <a:sym typeface="Open Sans"/>
              </a:rPr>
              <a:t>Waste of cost(time)</a:t>
            </a:r>
            <a:endParaRPr sz="2400" b="1" dirty="0">
              <a:solidFill>
                <a:srgbClr val="FF0000"/>
              </a:solidFill>
              <a:latin typeface="Open Sans"/>
              <a:ea typeface="Open Sans"/>
              <a:cs typeface="Open Sans"/>
              <a:sym typeface="Open Sans"/>
            </a:endParaRPr>
          </a:p>
        </p:txBody>
      </p:sp>
      <p:sp>
        <p:nvSpPr>
          <p:cNvPr id="223" name="Google Shape;223;p40"/>
          <p:cNvSpPr txBox="1"/>
          <p:nvPr/>
        </p:nvSpPr>
        <p:spPr>
          <a:xfrm>
            <a:off x="3466274" y="3243685"/>
            <a:ext cx="5421801"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Open Sans"/>
                <a:ea typeface="Open Sans"/>
                <a:cs typeface="Open Sans"/>
                <a:sym typeface="Open Sans"/>
              </a:rPr>
              <a:t>make easy </a:t>
            </a:r>
            <a:r>
              <a:rPr lang="en-US" sz="1800" dirty="0" smtClean="0">
                <a:latin typeface="Open Sans"/>
                <a:ea typeface="Open Sans"/>
                <a:cs typeface="Open Sans"/>
                <a:sym typeface="Open Sans"/>
              </a:rPr>
              <a:t>test cases for </a:t>
            </a:r>
            <a:r>
              <a:rPr lang="en-US" sz="1800" b="1" dirty="0" smtClean="0">
                <a:solidFill>
                  <a:srgbClr val="FF0000"/>
                </a:solidFill>
                <a:latin typeface="Open Sans"/>
                <a:ea typeface="Open Sans"/>
                <a:cs typeface="Open Sans"/>
                <a:sym typeface="Open Sans"/>
              </a:rPr>
              <a:t>unit Testing </a:t>
            </a:r>
            <a:r>
              <a:rPr lang="en-US" sz="1800" dirty="0" smtClean="0">
                <a:solidFill>
                  <a:srgbClr val="FF0000"/>
                </a:solidFill>
                <a:latin typeface="Open Sans"/>
                <a:ea typeface="Open Sans"/>
                <a:cs typeface="Open Sans"/>
                <a:sym typeface="Open Sans"/>
              </a:rPr>
              <a:t>using </a:t>
            </a:r>
            <a:r>
              <a:rPr lang="en-US" sz="1800" b="1" dirty="0" smtClean="0">
                <a:solidFill>
                  <a:srgbClr val="FF0000"/>
                </a:solidFill>
                <a:latin typeface="Open Sans"/>
                <a:ea typeface="Open Sans"/>
                <a:cs typeface="Open Sans"/>
                <a:sym typeface="Open Sans"/>
              </a:rPr>
              <a:t>Junit</a:t>
            </a:r>
            <a:endParaRPr sz="1800" b="1" dirty="0">
              <a:solidFill>
                <a:srgbClr val="FF0000"/>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Testing-Junit(unit </a:t>
            </a:r>
            <a:r>
              <a:rPr lang="en-US" sz="3500" b="1" dirty="0"/>
              <a:t>test)</a:t>
            </a:r>
            <a:endParaRPr sz="3500" b="1" dirty="0"/>
          </a:p>
        </p:txBody>
      </p:sp>
      <p:sp>
        <p:nvSpPr>
          <p:cNvPr id="229" name="Google Shape;229;p41"/>
          <p:cNvSpPr txBox="1">
            <a:spLocks noGrp="1"/>
          </p:cNvSpPr>
          <p:nvPr>
            <p:ph type="body" idx="1"/>
          </p:nvPr>
        </p:nvSpPr>
        <p:spPr>
          <a:xfrm>
            <a:off x="865525" y="1203100"/>
            <a:ext cx="7603500" cy="1385400"/>
          </a:xfrm>
          <a:prstGeom prst="rect">
            <a:avLst/>
          </a:prstGeom>
          <a:noFill/>
          <a:ln>
            <a:noFill/>
          </a:ln>
        </p:spPr>
        <p:txBody>
          <a:bodyPr spcFirstLastPara="1" wrap="square" lIns="91425" tIns="91425" rIns="91425" bIns="91425" anchor="t" anchorCtr="0">
            <a:noAutofit/>
          </a:bodyPr>
          <a:lstStyle/>
          <a:p>
            <a:pPr marL="285750" lvl="0" indent="-330200" algn="l" rtl="0">
              <a:lnSpc>
                <a:spcPct val="90000"/>
              </a:lnSpc>
              <a:spcBef>
                <a:spcPts val="1000"/>
              </a:spcBef>
              <a:spcAft>
                <a:spcPts val="0"/>
              </a:spcAft>
              <a:buSzPts val="1800"/>
              <a:buChar char="●"/>
            </a:pPr>
            <a:r>
              <a:rPr lang="en-US" sz="2200" dirty="0">
                <a:solidFill>
                  <a:srgbClr val="212121"/>
                </a:solidFill>
                <a:highlight>
                  <a:srgbClr val="FFFFFF"/>
                </a:highlight>
                <a:latin typeface="Arial"/>
                <a:ea typeface="Arial"/>
                <a:cs typeface="Arial"/>
                <a:sym typeface="Arial"/>
              </a:rPr>
              <a:t>Improvements after applying unit </a:t>
            </a:r>
            <a:r>
              <a:rPr lang="en-US" sz="2200" dirty="0" smtClean="0">
                <a:solidFill>
                  <a:srgbClr val="212121"/>
                </a:solidFill>
                <a:highlight>
                  <a:srgbClr val="FFFFFF"/>
                </a:highlight>
                <a:latin typeface="Arial"/>
                <a:ea typeface="Arial"/>
                <a:cs typeface="Arial"/>
                <a:sym typeface="Arial"/>
              </a:rPr>
              <a:t>testing</a:t>
            </a:r>
            <a:endParaRPr dirty="0"/>
          </a:p>
          <a:p>
            <a:pPr marL="914400" lvl="1" indent="-317500" algn="l" rtl="0">
              <a:lnSpc>
                <a:spcPct val="90000"/>
              </a:lnSpc>
              <a:spcBef>
                <a:spcPts val="1000"/>
              </a:spcBef>
              <a:spcAft>
                <a:spcPts val="0"/>
              </a:spcAft>
              <a:buSzPts val="1400"/>
              <a:buChar char="○"/>
            </a:pPr>
            <a:r>
              <a:rPr lang="en-US" dirty="0">
                <a:solidFill>
                  <a:srgbClr val="212121"/>
                </a:solidFill>
                <a:highlight>
                  <a:srgbClr val="FFFFFF"/>
                </a:highlight>
                <a:latin typeface="Arial"/>
                <a:ea typeface="Arial"/>
                <a:cs typeface="Arial"/>
                <a:sym typeface="Arial"/>
              </a:rPr>
              <a:t>Login verification : in login function, test validation of email and password.</a:t>
            </a:r>
            <a:endParaRPr dirty="0"/>
          </a:p>
          <a:p>
            <a:pPr marL="914400" lvl="1" indent="-317500" algn="l" rtl="0">
              <a:lnSpc>
                <a:spcPct val="90000"/>
              </a:lnSpc>
              <a:spcBef>
                <a:spcPts val="1000"/>
              </a:spcBef>
              <a:spcAft>
                <a:spcPts val="0"/>
              </a:spcAft>
              <a:buSzPts val="1400"/>
              <a:buChar char="○"/>
            </a:pPr>
            <a:r>
              <a:rPr lang="en-US" dirty="0">
                <a:solidFill>
                  <a:srgbClr val="212121"/>
                </a:solidFill>
                <a:highlight>
                  <a:srgbClr val="FFFFFF"/>
                </a:highlight>
                <a:latin typeface="Arial"/>
                <a:ea typeface="Arial"/>
                <a:cs typeface="Arial"/>
                <a:sym typeface="Arial"/>
              </a:rPr>
              <a:t>Test the contents of the metadata of the picture received from the DB of the server</a:t>
            </a:r>
            <a:endParaRPr dirty="0"/>
          </a:p>
          <a:p>
            <a:pPr marL="69850" lvl="0" indent="0" algn="l" rtl="0">
              <a:lnSpc>
                <a:spcPct val="90000"/>
              </a:lnSpc>
              <a:spcBef>
                <a:spcPts val="1000"/>
              </a:spcBef>
              <a:spcAft>
                <a:spcPts val="0"/>
              </a:spcAft>
              <a:buSzPts val="1100"/>
              <a:buNone/>
            </a:pPr>
            <a:endParaRPr dirty="0"/>
          </a:p>
        </p:txBody>
      </p:sp>
      <p:pic>
        <p:nvPicPr>
          <p:cNvPr id="230" name="Google Shape;230;p41"/>
          <p:cNvPicPr preferRelativeResize="0"/>
          <p:nvPr/>
        </p:nvPicPr>
        <p:blipFill>
          <a:blip r:embed="rId3">
            <a:alphaModFix/>
          </a:blip>
          <a:stretch>
            <a:fillRect/>
          </a:stretch>
        </p:blipFill>
        <p:spPr>
          <a:xfrm>
            <a:off x="770250" y="2644366"/>
            <a:ext cx="7603501" cy="2064959"/>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Testing-Espresso(UI </a:t>
            </a:r>
            <a:r>
              <a:rPr lang="en-US" sz="3500" b="1" dirty="0"/>
              <a:t>testing &amp; record)</a:t>
            </a:r>
            <a:endParaRPr sz="3500" b="1" dirty="0"/>
          </a:p>
        </p:txBody>
      </p:sp>
      <p:sp>
        <p:nvSpPr>
          <p:cNvPr id="236" name="Google Shape;236;p42"/>
          <p:cNvSpPr txBox="1">
            <a:spLocks noGrp="1"/>
          </p:cNvSpPr>
          <p:nvPr>
            <p:ph type="body" idx="1"/>
          </p:nvPr>
        </p:nvSpPr>
        <p:spPr>
          <a:xfrm>
            <a:off x="4759800" y="1698875"/>
            <a:ext cx="4224300" cy="2620500"/>
          </a:xfrm>
          <a:prstGeom prst="rect">
            <a:avLst/>
          </a:prstGeom>
          <a:noFill/>
          <a:ln>
            <a:noFill/>
          </a:ln>
        </p:spPr>
        <p:txBody>
          <a:bodyPr spcFirstLastPara="1" wrap="square" lIns="91425" tIns="91425" rIns="91425" bIns="91425" anchor="t" anchorCtr="0">
            <a:noAutofit/>
          </a:bodyPr>
          <a:lstStyle/>
          <a:p>
            <a:pPr marL="285750" marR="0" lvl="0" indent="-330200" algn="l" rtl="0">
              <a:lnSpc>
                <a:spcPct val="90000"/>
              </a:lnSpc>
              <a:spcBef>
                <a:spcPts val="1000"/>
              </a:spcBef>
              <a:spcAft>
                <a:spcPts val="0"/>
              </a:spcAft>
              <a:buSzPts val="1800"/>
              <a:buChar char="●"/>
            </a:pPr>
            <a:r>
              <a:rPr lang="en-US"/>
              <a:t>Support in default Android Studio</a:t>
            </a:r>
            <a:endParaRPr/>
          </a:p>
          <a:p>
            <a:pPr marL="285750" marR="0" lvl="0" indent="-330200" algn="l" rtl="0">
              <a:lnSpc>
                <a:spcPct val="90000"/>
              </a:lnSpc>
              <a:spcBef>
                <a:spcPts val="1000"/>
              </a:spcBef>
              <a:spcAft>
                <a:spcPts val="0"/>
              </a:spcAft>
              <a:buSzPts val="1800"/>
              <a:buChar char="●"/>
            </a:pPr>
            <a:r>
              <a:rPr lang="en-US"/>
              <a:t>Can perform UI testing and record operations </a:t>
            </a:r>
            <a:endParaRPr/>
          </a:p>
          <a:p>
            <a:pPr marL="0" marR="0" lvl="0" indent="0" algn="l" rtl="0">
              <a:lnSpc>
                <a:spcPct val="90000"/>
              </a:lnSpc>
              <a:spcBef>
                <a:spcPts val="1000"/>
              </a:spcBef>
              <a:spcAft>
                <a:spcPts val="0"/>
              </a:spcAft>
              <a:buNone/>
            </a:pPr>
            <a:r>
              <a:rPr lang="en-US" sz="1400"/>
              <a:t>         (similar with Ranorex recorder)</a:t>
            </a:r>
            <a:endParaRPr sz="1400"/>
          </a:p>
          <a:p>
            <a:pPr marL="285750" marR="0" lvl="0" indent="-330200" algn="l" rtl="0">
              <a:lnSpc>
                <a:spcPct val="90000"/>
              </a:lnSpc>
              <a:spcBef>
                <a:spcPts val="1000"/>
              </a:spcBef>
              <a:spcAft>
                <a:spcPts val="0"/>
              </a:spcAft>
              <a:buSzPts val="1800"/>
              <a:buChar char="●"/>
            </a:pPr>
            <a:r>
              <a:rPr lang="en-US"/>
              <a:t>Use for final testing of the components that will interact with the user</a:t>
            </a:r>
            <a:endParaRPr/>
          </a:p>
        </p:txBody>
      </p:sp>
      <p:pic>
        <p:nvPicPr>
          <p:cNvPr id="237" name="Google Shape;237;p42"/>
          <p:cNvPicPr preferRelativeResize="0"/>
          <p:nvPr/>
        </p:nvPicPr>
        <p:blipFill>
          <a:blip r:embed="rId3">
            <a:alphaModFix/>
          </a:blip>
          <a:stretch>
            <a:fillRect/>
          </a:stretch>
        </p:blipFill>
        <p:spPr>
          <a:xfrm>
            <a:off x="421125" y="1341009"/>
            <a:ext cx="4072375" cy="3482166"/>
          </a:xfrm>
          <a:prstGeom prst="rect">
            <a:avLst/>
          </a:prstGeom>
          <a:noFill/>
          <a:ln>
            <a:noFill/>
          </a:ln>
        </p:spPr>
      </p:pic>
      <p:sp>
        <p:nvSpPr>
          <p:cNvPr id="5" name="화살표: 오른쪽 1">
            <a:extLst>
              <a:ext uri="{FF2B5EF4-FFF2-40B4-BE49-F238E27FC236}">
                <a16:creationId xmlns:a16="http://schemas.microsoft.com/office/drawing/2014/main" id="{8267A6A8-669D-4543-AF6D-10991E7F117A}"/>
              </a:ext>
            </a:extLst>
          </p:cNvPr>
          <p:cNvSpPr/>
          <p:nvPr/>
        </p:nvSpPr>
        <p:spPr>
          <a:xfrm>
            <a:off x="4859696" y="4296694"/>
            <a:ext cx="424206" cy="282804"/>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4E8C650-3DF6-49F3-9BC4-973C5E5A4750}"/>
              </a:ext>
            </a:extLst>
          </p:cNvPr>
          <p:cNvSpPr txBox="1"/>
          <p:nvPr/>
        </p:nvSpPr>
        <p:spPr>
          <a:xfrm>
            <a:off x="5400280" y="4157049"/>
            <a:ext cx="2943339" cy="584775"/>
          </a:xfrm>
          <a:prstGeom prst="rect">
            <a:avLst/>
          </a:prstGeom>
          <a:noFill/>
        </p:spPr>
        <p:txBody>
          <a:bodyPr wrap="square" rtlCol="0">
            <a:spAutoFit/>
          </a:bodyPr>
          <a:lstStyle/>
          <a:p>
            <a:r>
              <a:rPr lang="en-US" altLang="ko-KR" sz="1600" dirty="0" smtClean="0">
                <a:solidFill>
                  <a:schemeClr val="tx1"/>
                </a:solidFill>
              </a:rPr>
              <a:t>can </a:t>
            </a:r>
            <a:r>
              <a:rPr lang="en-US" altLang="ko-KR" sz="1600" dirty="0" smtClean="0">
                <a:solidFill>
                  <a:srgbClr val="FF0000"/>
                </a:solidFill>
              </a:rPr>
              <a:t>minimize developing cost</a:t>
            </a:r>
          </a:p>
          <a:p>
            <a:r>
              <a:rPr lang="en-US" altLang="ko-KR" sz="1600" dirty="0" smtClean="0"/>
              <a:t>for </a:t>
            </a:r>
            <a:r>
              <a:rPr lang="en-US" altLang="ko-KR" sz="1600" dirty="0"/>
              <a:t>real executing </a:t>
            </a:r>
            <a:r>
              <a:rPr lang="en-US" altLang="ko-KR" sz="1600" dirty="0" err="1" smtClean="0"/>
              <a:t>apk</a:t>
            </a:r>
            <a:endParaRPr lang="ko-KR" alt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a:t>Contents</a:t>
            </a:r>
            <a:endParaRPr sz="4000" b="1"/>
          </a:p>
        </p:txBody>
      </p:sp>
      <p:sp>
        <p:nvSpPr>
          <p:cNvPr id="122" name="Google Shape;122;p26"/>
          <p:cNvSpPr txBox="1">
            <a:spLocks noGrp="1"/>
          </p:cNvSpPr>
          <p:nvPr>
            <p:ph type="body" idx="1"/>
          </p:nvPr>
        </p:nvSpPr>
        <p:spPr>
          <a:xfrm>
            <a:off x="311700" y="1399400"/>
            <a:ext cx="8458800" cy="3366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US" sz="1600" b="1" dirty="0"/>
              <a:t>Basic concept of system</a:t>
            </a:r>
            <a:endParaRPr sz="1600" b="1" dirty="0"/>
          </a:p>
          <a:p>
            <a:pPr marL="914400" lvl="1" indent="-330200" algn="l" rtl="0">
              <a:lnSpc>
                <a:spcPct val="100000"/>
              </a:lnSpc>
              <a:spcBef>
                <a:spcPts val="0"/>
              </a:spcBef>
              <a:spcAft>
                <a:spcPts val="0"/>
              </a:spcAft>
              <a:buSzPts val="1600"/>
              <a:buChar char="○"/>
            </a:pPr>
            <a:r>
              <a:rPr lang="en-US" sz="1600" dirty="0"/>
              <a:t>Prototype system following SW engineering</a:t>
            </a:r>
            <a:endParaRPr sz="1600" dirty="0"/>
          </a:p>
          <a:p>
            <a:pPr marL="457200" lvl="0" indent="-330200" algn="l" rtl="0">
              <a:lnSpc>
                <a:spcPct val="100000"/>
              </a:lnSpc>
              <a:spcBef>
                <a:spcPts val="0"/>
              </a:spcBef>
              <a:spcAft>
                <a:spcPts val="0"/>
              </a:spcAft>
              <a:buSzPts val="1600"/>
              <a:buChar char="●"/>
            </a:pPr>
            <a:r>
              <a:rPr lang="en-US" sz="1600" b="1" dirty="0"/>
              <a:t>Requirement </a:t>
            </a:r>
            <a:r>
              <a:rPr lang="en-US" sz="1600" b="1" dirty="0" smtClean="0"/>
              <a:t>analysis</a:t>
            </a:r>
            <a:endParaRPr sz="1600" b="1" dirty="0" smtClean="0"/>
          </a:p>
          <a:p>
            <a:pPr lvl="1" indent="-330200">
              <a:lnSpc>
                <a:spcPct val="100000"/>
              </a:lnSpc>
              <a:spcBef>
                <a:spcPts val="0"/>
              </a:spcBef>
              <a:buSzPts val="1600"/>
            </a:pPr>
            <a:r>
              <a:rPr lang="en-US" altLang="ko-KR" sz="1600" dirty="0"/>
              <a:t>user </a:t>
            </a:r>
            <a:r>
              <a:rPr lang="en-US" altLang="ko-KR" sz="1600" dirty="0" smtClean="0"/>
              <a:t>scenario</a:t>
            </a:r>
          </a:p>
          <a:p>
            <a:pPr lvl="1" indent="-330200">
              <a:lnSpc>
                <a:spcPct val="100000"/>
              </a:lnSpc>
              <a:spcBef>
                <a:spcPts val="0"/>
              </a:spcBef>
              <a:buSzPts val="1600"/>
            </a:pPr>
            <a:r>
              <a:rPr lang="en-US" altLang="ko-KR" sz="1600" dirty="0" smtClean="0"/>
              <a:t>Functional &amp; non-functional </a:t>
            </a:r>
            <a:r>
              <a:rPr lang="en-US" altLang="ko-KR" sz="1600" dirty="0" smtClean="0"/>
              <a:t>requirements</a:t>
            </a:r>
            <a:endParaRPr sz="1600" dirty="0" smtClean="0"/>
          </a:p>
          <a:p>
            <a:pPr marL="457200" lvl="0" indent="-330200" algn="l" rtl="0">
              <a:lnSpc>
                <a:spcPct val="150000"/>
              </a:lnSpc>
              <a:spcBef>
                <a:spcPts val="0"/>
              </a:spcBef>
              <a:spcAft>
                <a:spcPts val="0"/>
              </a:spcAft>
              <a:buSzPts val="1600"/>
              <a:buChar char="●"/>
            </a:pPr>
            <a:r>
              <a:rPr lang="en-US" sz="1600" b="1" dirty="0" smtClean="0"/>
              <a:t>System </a:t>
            </a:r>
            <a:r>
              <a:rPr lang="en-US" sz="1600" b="1" dirty="0"/>
              <a:t>modeling &amp; Architecture design</a:t>
            </a:r>
            <a:endParaRPr sz="1600" b="1" dirty="0"/>
          </a:p>
          <a:p>
            <a:pPr marL="457200" lvl="0" indent="-330200" algn="l" rtl="0">
              <a:lnSpc>
                <a:spcPct val="100000"/>
              </a:lnSpc>
              <a:spcBef>
                <a:spcPts val="0"/>
              </a:spcBef>
              <a:spcAft>
                <a:spcPts val="0"/>
              </a:spcAft>
              <a:buSzPts val="1600"/>
              <a:buChar char="●"/>
            </a:pPr>
            <a:r>
              <a:rPr lang="en-US" sz="1600" b="1" dirty="0"/>
              <a:t>Integration &amp;  </a:t>
            </a:r>
            <a:r>
              <a:rPr lang="en-US" sz="1600" b="1" dirty="0" smtClean="0"/>
              <a:t>Testing</a:t>
            </a:r>
          </a:p>
          <a:p>
            <a:pPr marL="914400" lvl="1" indent="-330200" algn="l" rtl="0">
              <a:lnSpc>
                <a:spcPct val="100000"/>
              </a:lnSpc>
              <a:spcBef>
                <a:spcPts val="0"/>
              </a:spcBef>
              <a:spcAft>
                <a:spcPts val="0"/>
              </a:spcAft>
              <a:buSzPts val="1600"/>
              <a:buChar char="○"/>
            </a:pPr>
            <a:r>
              <a:rPr lang="en-US" sz="1600" dirty="0" smtClean="0"/>
              <a:t>Flow chart of used SE Tools</a:t>
            </a:r>
          </a:p>
          <a:p>
            <a:pPr lvl="1" indent="-330200">
              <a:lnSpc>
                <a:spcPct val="100000"/>
              </a:lnSpc>
              <a:spcBef>
                <a:spcPts val="0"/>
              </a:spcBef>
              <a:buSzPts val="1600"/>
            </a:pPr>
            <a:r>
              <a:rPr lang="en-US" altLang="ko-KR" sz="1600" dirty="0" err="1" smtClean="0"/>
              <a:t>Javadocs</a:t>
            </a:r>
            <a:r>
              <a:rPr lang="en-US" altLang="ko-KR" sz="1600" dirty="0"/>
              <a:t>,  </a:t>
            </a:r>
            <a:r>
              <a:rPr lang="en-US" altLang="ko-KR" sz="1600" dirty="0" err="1" smtClean="0"/>
              <a:t>Github</a:t>
            </a:r>
            <a:endParaRPr sz="1600" dirty="0"/>
          </a:p>
          <a:p>
            <a:pPr marL="914400" lvl="1" indent="-330200" algn="l" rtl="0">
              <a:lnSpc>
                <a:spcPct val="100000"/>
              </a:lnSpc>
              <a:spcBef>
                <a:spcPts val="0"/>
              </a:spcBef>
              <a:spcAft>
                <a:spcPts val="0"/>
              </a:spcAft>
              <a:buSzPts val="1600"/>
              <a:buChar char="○"/>
            </a:pPr>
            <a:r>
              <a:rPr lang="en-US" sz="1600" dirty="0"/>
              <a:t>Junit, Espresso, </a:t>
            </a:r>
            <a:r>
              <a:rPr lang="en-US" sz="1600" dirty="0" err="1"/>
              <a:t>Proguard</a:t>
            </a:r>
            <a:endParaRPr sz="1600" dirty="0"/>
          </a:p>
          <a:p>
            <a:pPr marL="914400" lvl="1" indent="-330200" algn="l" rtl="0">
              <a:lnSpc>
                <a:spcPct val="100000"/>
              </a:lnSpc>
              <a:spcBef>
                <a:spcPts val="0"/>
              </a:spcBef>
              <a:spcAft>
                <a:spcPts val="0"/>
              </a:spcAft>
              <a:buSzPts val="1600"/>
              <a:buChar char="○"/>
            </a:pPr>
            <a:r>
              <a:rPr lang="en-US" sz="1600" dirty="0" smtClean="0"/>
              <a:t>Video record </a:t>
            </a:r>
            <a:r>
              <a:rPr lang="en-US" sz="1600" dirty="0"/>
              <a:t>&amp; alpha &amp; beta testing</a:t>
            </a:r>
            <a:endParaRPr sz="1600" dirty="0"/>
          </a:p>
          <a:p>
            <a:pPr marL="914400" lvl="1" indent="-330200" algn="l" rtl="0">
              <a:lnSpc>
                <a:spcPct val="100000"/>
              </a:lnSpc>
              <a:spcBef>
                <a:spcPts val="0"/>
              </a:spcBef>
              <a:spcAft>
                <a:spcPts val="0"/>
              </a:spcAft>
              <a:buSzPts val="1600"/>
              <a:buChar char="○"/>
            </a:pPr>
            <a:r>
              <a:rPr lang="en-US" sz="1600" dirty="0"/>
              <a:t>Result</a:t>
            </a:r>
            <a:endParaRPr sz="1600" dirty="0"/>
          </a:p>
          <a:p>
            <a:pPr marL="457200" lvl="0" indent="-330200" algn="l" rtl="0">
              <a:lnSpc>
                <a:spcPct val="100000"/>
              </a:lnSpc>
              <a:spcBef>
                <a:spcPts val="0"/>
              </a:spcBef>
              <a:spcAft>
                <a:spcPts val="0"/>
              </a:spcAft>
              <a:buSzPts val="1600"/>
              <a:buChar char="●"/>
            </a:pPr>
            <a:r>
              <a:rPr lang="en-US" sz="1600" b="1" dirty="0"/>
              <a:t>Remaining </a:t>
            </a:r>
            <a:r>
              <a:rPr lang="en-US" sz="1600" b="1" dirty="0" smtClean="0"/>
              <a:t>work to do</a:t>
            </a:r>
            <a:endParaRPr sz="16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a:t>
            </a:r>
            <a:r>
              <a:rPr lang="en-US" sz="3500" b="1" dirty="0" err="1" smtClean="0"/>
              <a:t>proguard</a:t>
            </a:r>
            <a:r>
              <a:rPr lang="en-US" sz="3500" b="1" dirty="0" smtClean="0"/>
              <a:t>(dead code </a:t>
            </a:r>
            <a:r>
              <a:rPr lang="en-US" sz="3500" b="1" dirty="0"/>
              <a:t>analyze)</a:t>
            </a:r>
            <a:endParaRPr sz="3500" b="1" dirty="0"/>
          </a:p>
        </p:txBody>
      </p:sp>
      <p:sp>
        <p:nvSpPr>
          <p:cNvPr id="243" name="Google Shape;243;p43"/>
          <p:cNvSpPr txBox="1">
            <a:spLocks noGrp="1"/>
          </p:cNvSpPr>
          <p:nvPr>
            <p:ph type="body" idx="1"/>
          </p:nvPr>
        </p:nvSpPr>
        <p:spPr>
          <a:xfrm>
            <a:off x="4732450" y="1780100"/>
            <a:ext cx="4089300" cy="26259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1000"/>
              </a:spcBef>
              <a:spcAft>
                <a:spcPts val="0"/>
              </a:spcAft>
              <a:buSzPts val="1800"/>
              <a:buChar char="●"/>
            </a:pPr>
            <a:r>
              <a:rPr lang="en-US" dirty="0"/>
              <a:t>Separate each action to method to improve development and maintenance efficiency</a:t>
            </a:r>
            <a:endParaRPr sz="1200" dirty="0">
              <a:solidFill>
                <a:srgbClr val="212121"/>
              </a:solidFill>
              <a:highlight>
                <a:srgbClr val="FFFFFF"/>
              </a:highlight>
              <a:latin typeface="Arial"/>
              <a:ea typeface="Arial"/>
              <a:cs typeface="Arial"/>
              <a:sym typeface="Arial"/>
            </a:endParaRPr>
          </a:p>
          <a:p>
            <a:pPr marL="457200" lvl="0" indent="457200" algn="l" rtl="0">
              <a:lnSpc>
                <a:spcPct val="90000"/>
              </a:lnSpc>
              <a:spcBef>
                <a:spcPts val="1000"/>
              </a:spcBef>
              <a:spcAft>
                <a:spcPts val="0"/>
              </a:spcAft>
              <a:buNone/>
            </a:pPr>
            <a:r>
              <a:rPr lang="en-US" dirty="0"/>
              <a:t>→ </a:t>
            </a:r>
            <a:r>
              <a:rPr lang="en-US" sz="1600" dirty="0"/>
              <a:t>Cause of dead code</a:t>
            </a:r>
            <a:endParaRPr sz="1600" dirty="0"/>
          </a:p>
          <a:p>
            <a:pPr marL="285750" lvl="0" indent="-215900" algn="l" rtl="0">
              <a:lnSpc>
                <a:spcPct val="90000"/>
              </a:lnSpc>
              <a:spcBef>
                <a:spcPts val="1000"/>
              </a:spcBef>
              <a:spcAft>
                <a:spcPts val="0"/>
              </a:spcAft>
              <a:buSzPts val="1100"/>
              <a:buNone/>
            </a:pPr>
            <a:endParaRPr dirty="0"/>
          </a:p>
          <a:p>
            <a:pPr marL="457200" lvl="0" indent="-342900" algn="l" rtl="0">
              <a:lnSpc>
                <a:spcPct val="90000"/>
              </a:lnSpc>
              <a:spcBef>
                <a:spcPts val="1000"/>
              </a:spcBef>
              <a:spcAft>
                <a:spcPts val="0"/>
              </a:spcAft>
              <a:buSzPts val="1800"/>
              <a:buChar char="●"/>
            </a:pPr>
            <a:r>
              <a:rPr lang="en-US" b="1" dirty="0" err="1">
                <a:solidFill>
                  <a:srgbClr val="FF0000"/>
                </a:solidFill>
              </a:rPr>
              <a:t>p</a:t>
            </a:r>
            <a:r>
              <a:rPr lang="en-US" b="1" dirty="0" err="1" smtClean="0">
                <a:solidFill>
                  <a:srgbClr val="FF0000"/>
                </a:solidFill>
              </a:rPr>
              <a:t>roguard</a:t>
            </a:r>
            <a:r>
              <a:rPr lang="en-US" dirty="0" smtClean="0"/>
              <a:t> </a:t>
            </a:r>
            <a:r>
              <a:rPr lang="en-US" dirty="0"/>
              <a:t>can handle these problems</a:t>
            </a:r>
            <a:endParaRPr dirty="0"/>
          </a:p>
        </p:txBody>
      </p:sp>
      <p:pic>
        <p:nvPicPr>
          <p:cNvPr id="244" name="Google Shape;244;p43"/>
          <p:cNvPicPr preferRelativeResize="0"/>
          <p:nvPr/>
        </p:nvPicPr>
        <p:blipFill>
          <a:blip r:embed="rId3">
            <a:alphaModFix/>
          </a:blip>
          <a:stretch>
            <a:fillRect/>
          </a:stretch>
        </p:blipFill>
        <p:spPr>
          <a:xfrm>
            <a:off x="322250" y="1518575"/>
            <a:ext cx="4279126" cy="314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4"/>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a:t>T</a:t>
            </a:r>
            <a:r>
              <a:rPr lang="en-US" sz="3500" b="1" dirty="0" smtClean="0"/>
              <a:t>esting-</a:t>
            </a:r>
            <a:r>
              <a:rPr lang="en-US" sz="3500" b="1" dirty="0" err="1" smtClean="0"/>
              <a:t>proguard</a:t>
            </a:r>
            <a:r>
              <a:rPr lang="en-US" sz="3500" b="1" dirty="0" smtClean="0"/>
              <a:t>(obfuscating</a:t>
            </a:r>
            <a:r>
              <a:rPr lang="en-US" sz="3500" b="1" dirty="0"/>
              <a:t>)</a:t>
            </a:r>
            <a:endParaRPr sz="3500" b="1" dirty="0"/>
          </a:p>
        </p:txBody>
      </p:sp>
      <p:sp>
        <p:nvSpPr>
          <p:cNvPr id="250" name="Google Shape;250;p44"/>
          <p:cNvSpPr txBox="1">
            <a:spLocks noGrp="1"/>
          </p:cNvSpPr>
          <p:nvPr>
            <p:ph type="body" idx="1"/>
          </p:nvPr>
        </p:nvSpPr>
        <p:spPr>
          <a:xfrm>
            <a:off x="864000" y="1476950"/>
            <a:ext cx="7416000" cy="3037800"/>
          </a:xfrm>
          <a:prstGeom prst="rect">
            <a:avLst/>
          </a:prstGeom>
          <a:noFill/>
          <a:ln>
            <a:noFill/>
          </a:ln>
        </p:spPr>
        <p:txBody>
          <a:bodyPr spcFirstLastPara="1" wrap="square" lIns="91425" tIns="91425" rIns="91425" bIns="91425" anchor="t" anchorCtr="0">
            <a:noAutofit/>
          </a:bodyPr>
          <a:lstStyle/>
          <a:p>
            <a:pPr marL="285750" lvl="0" indent="-330200" algn="l" rtl="0">
              <a:lnSpc>
                <a:spcPct val="90000"/>
              </a:lnSpc>
              <a:spcBef>
                <a:spcPts val="1000"/>
              </a:spcBef>
              <a:spcAft>
                <a:spcPts val="0"/>
              </a:spcAft>
              <a:buSzPts val="1800"/>
              <a:buChar char="●"/>
            </a:pPr>
            <a:r>
              <a:rPr lang="en-US" sz="2200" dirty="0">
                <a:solidFill>
                  <a:srgbClr val="212121"/>
                </a:solidFill>
                <a:highlight>
                  <a:srgbClr val="FFFFFF"/>
                </a:highlight>
                <a:latin typeface="Arial"/>
                <a:ea typeface="Arial"/>
                <a:cs typeface="Arial"/>
                <a:sym typeface="Arial"/>
              </a:rPr>
              <a:t>An external person can </a:t>
            </a:r>
            <a:r>
              <a:rPr lang="en-US" sz="2200" b="1" dirty="0">
                <a:solidFill>
                  <a:srgbClr val="212121"/>
                </a:solidFill>
                <a:highlight>
                  <a:srgbClr val="FFFFFF"/>
                </a:highlight>
                <a:latin typeface="Arial"/>
                <a:ea typeface="Arial"/>
                <a:cs typeface="Arial"/>
                <a:sym typeface="Arial"/>
              </a:rPr>
              <a:t>decompile</a:t>
            </a:r>
            <a:r>
              <a:rPr lang="en-US" sz="2200" dirty="0">
                <a:solidFill>
                  <a:srgbClr val="212121"/>
                </a:solidFill>
                <a:highlight>
                  <a:srgbClr val="FFFFFF"/>
                </a:highlight>
                <a:latin typeface="Arial"/>
                <a:ea typeface="Arial"/>
                <a:cs typeface="Arial"/>
                <a:sym typeface="Arial"/>
              </a:rPr>
              <a:t> </a:t>
            </a:r>
            <a:r>
              <a:rPr lang="en-US" sz="2200" dirty="0" err="1">
                <a:solidFill>
                  <a:srgbClr val="212121"/>
                </a:solidFill>
                <a:highlight>
                  <a:srgbClr val="FFFFFF"/>
                </a:highlight>
                <a:latin typeface="Arial"/>
                <a:ea typeface="Arial"/>
                <a:cs typeface="Arial"/>
                <a:sym typeface="Arial"/>
              </a:rPr>
              <a:t>apk</a:t>
            </a:r>
            <a:r>
              <a:rPr lang="en-US" sz="2200" dirty="0">
                <a:solidFill>
                  <a:srgbClr val="212121"/>
                </a:solidFill>
                <a:highlight>
                  <a:srgbClr val="FFFFFF"/>
                </a:highlight>
                <a:latin typeface="Arial"/>
                <a:ea typeface="Arial"/>
                <a:cs typeface="Arial"/>
                <a:sym typeface="Arial"/>
              </a:rPr>
              <a:t> to analyze the code.</a:t>
            </a:r>
            <a:endParaRPr dirty="0"/>
          </a:p>
          <a:p>
            <a:pPr marL="285750" lvl="0" indent="-330200" algn="l" rtl="0">
              <a:lnSpc>
                <a:spcPct val="90000"/>
              </a:lnSpc>
              <a:spcBef>
                <a:spcPts val="1000"/>
              </a:spcBef>
              <a:spcAft>
                <a:spcPts val="0"/>
              </a:spcAft>
              <a:buSzPts val="1800"/>
              <a:buChar char="●"/>
            </a:pPr>
            <a:r>
              <a:rPr lang="en-US" sz="2200" dirty="0" err="1">
                <a:solidFill>
                  <a:srgbClr val="212121"/>
                </a:solidFill>
                <a:highlight>
                  <a:srgbClr val="FFFFFF"/>
                </a:highlight>
                <a:latin typeface="Arial"/>
                <a:ea typeface="Arial"/>
                <a:cs typeface="Arial"/>
                <a:sym typeface="Arial"/>
              </a:rPr>
              <a:t>proguard</a:t>
            </a:r>
            <a:r>
              <a:rPr lang="en-US" sz="2200" dirty="0">
                <a:solidFill>
                  <a:srgbClr val="212121"/>
                </a:solidFill>
                <a:highlight>
                  <a:srgbClr val="FFFFFF"/>
                </a:highlight>
                <a:latin typeface="Arial"/>
                <a:ea typeface="Arial"/>
                <a:cs typeface="Arial"/>
                <a:sym typeface="Arial"/>
              </a:rPr>
              <a:t> prevents this by </a:t>
            </a:r>
            <a:r>
              <a:rPr lang="en-US" sz="2200" b="1" dirty="0">
                <a:solidFill>
                  <a:srgbClr val="212121"/>
                </a:solidFill>
                <a:highlight>
                  <a:srgbClr val="FFFFFF"/>
                </a:highlight>
                <a:latin typeface="Arial"/>
                <a:ea typeface="Arial"/>
                <a:cs typeface="Arial"/>
                <a:sym typeface="Arial"/>
              </a:rPr>
              <a:t>obfuscation</a:t>
            </a:r>
            <a:r>
              <a:rPr lang="en-US" sz="2200" dirty="0">
                <a:solidFill>
                  <a:srgbClr val="212121"/>
                </a:solidFill>
                <a:highlight>
                  <a:srgbClr val="FFFFFF"/>
                </a:highlight>
                <a:latin typeface="Arial"/>
                <a:ea typeface="Arial"/>
                <a:cs typeface="Arial"/>
                <a:sym typeface="Arial"/>
              </a:rPr>
              <a:t> of code</a:t>
            </a:r>
            <a:endParaRPr dirty="0"/>
          </a:p>
        </p:txBody>
      </p:sp>
      <p:pic>
        <p:nvPicPr>
          <p:cNvPr id="251" name="Google Shape;251;p44"/>
          <p:cNvPicPr preferRelativeResize="0"/>
          <p:nvPr/>
        </p:nvPicPr>
        <p:blipFill>
          <a:blip r:embed="rId3">
            <a:alphaModFix/>
          </a:blip>
          <a:stretch>
            <a:fillRect/>
          </a:stretch>
        </p:blipFill>
        <p:spPr>
          <a:xfrm>
            <a:off x="564925" y="3129075"/>
            <a:ext cx="8014150" cy="154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a:t>T</a:t>
            </a:r>
            <a:r>
              <a:rPr lang="en-US" sz="3500" b="1" dirty="0" smtClean="0"/>
              <a:t>esting-alpha </a:t>
            </a:r>
            <a:r>
              <a:rPr lang="en-US" sz="3500" b="1" dirty="0"/>
              <a:t>&amp; beta testing</a:t>
            </a:r>
            <a:endParaRPr sz="3500" b="1" dirty="0"/>
          </a:p>
        </p:txBody>
      </p:sp>
      <p:sp>
        <p:nvSpPr>
          <p:cNvPr id="257" name="Google Shape;257;p45"/>
          <p:cNvSpPr txBox="1">
            <a:spLocks noGrp="1"/>
          </p:cNvSpPr>
          <p:nvPr>
            <p:ph type="body" idx="1"/>
          </p:nvPr>
        </p:nvSpPr>
        <p:spPr>
          <a:xfrm>
            <a:off x="952500" y="1354475"/>
            <a:ext cx="7416000" cy="3429300"/>
          </a:xfrm>
          <a:prstGeom prst="rect">
            <a:avLst/>
          </a:prstGeom>
          <a:noFill/>
          <a:ln>
            <a:noFill/>
          </a:ln>
        </p:spPr>
        <p:txBody>
          <a:bodyPr spcFirstLastPara="1" wrap="square" lIns="114300" tIns="91425" rIns="91425" bIns="91425" anchor="t" anchorCtr="0">
            <a:noAutofit/>
          </a:bodyPr>
          <a:lstStyle/>
          <a:p>
            <a:pPr marL="285750" marR="25400" lvl="0" indent="-342900" algn="l" rtl="0">
              <a:spcBef>
                <a:spcPts val="0"/>
              </a:spcBef>
              <a:spcAft>
                <a:spcPts val="0"/>
              </a:spcAft>
              <a:buSzPts val="1800"/>
              <a:buChar char="●"/>
            </a:pPr>
            <a:r>
              <a:rPr lang="en-US" dirty="0">
                <a:highlight>
                  <a:srgbClr val="FFFFFF"/>
                </a:highlight>
              </a:rPr>
              <a:t>The results can be different between compiling on a single virtual OS or smartphone and testing directly with APK. We try catch and improve it.</a:t>
            </a:r>
            <a:endParaRPr dirty="0"/>
          </a:p>
          <a:p>
            <a:pPr marL="285750" lvl="0" indent="-330200" algn="l" rtl="0">
              <a:lnSpc>
                <a:spcPct val="90000"/>
              </a:lnSpc>
              <a:spcBef>
                <a:spcPts val="1000"/>
              </a:spcBef>
              <a:spcAft>
                <a:spcPts val="0"/>
              </a:spcAft>
              <a:buSzPts val="1800"/>
              <a:buChar char="●"/>
            </a:pPr>
            <a:r>
              <a:rPr lang="en-US" b="1" dirty="0"/>
              <a:t>Alpha test</a:t>
            </a:r>
            <a:endParaRPr b="1" dirty="0"/>
          </a:p>
          <a:p>
            <a:pPr marL="914400" lvl="1" indent="-317500" algn="l" rtl="0">
              <a:lnSpc>
                <a:spcPct val="90000"/>
              </a:lnSpc>
              <a:spcBef>
                <a:spcPts val="1000"/>
              </a:spcBef>
              <a:spcAft>
                <a:spcPts val="0"/>
              </a:spcAft>
              <a:buSzPts val="1400"/>
              <a:buChar char="○"/>
            </a:pPr>
            <a:r>
              <a:rPr lang="en-US" dirty="0">
                <a:highlight>
                  <a:srgbClr val="FFFFFF"/>
                </a:highlight>
              </a:rPr>
              <a:t>When communicating with the coordinates of the line through Firebase 's real time DB, the coordinates are intertwined and the vector value is drawn as error. This is solved by having one line communicate with one string value.</a:t>
            </a:r>
            <a:endParaRPr dirty="0"/>
          </a:p>
          <a:p>
            <a:pPr marL="285750" lvl="0" indent="-330200" algn="l" rtl="0">
              <a:lnSpc>
                <a:spcPct val="90000"/>
              </a:lnSpc>
              <a:spcBef>
                <a:spcPts val="1000"/>
              </a:spcBef>
              <a:spcAft>
                <a:spcPts val="0"/>
              </a:spcAft>
              <a:buSzPts val="1800"/>
              <a:buChar char="●"/>
            </a:pPr>
            <a:r>
              <a:rPr lang="en-US" b="1" dirty="0"/>
              <a:t>Beta test</a:t>
            </a:r>
            <a:endParaRPr b="1" dirty="0"/>
          </a:p>
          <a:p>
            <a:pPr marL="914400" marR="25400" lvl="1" indent="-317500" algn="l" rtl="0">
              <a:spcBef>
                <a:spcPts val="0"/>
              </a:spcBef>
              <a:spcAft>
                <a:spcPts val="0"/>
              </a:spcAft>
              <a:buSzPts val="1400"/>
              <a:buChar char="○"/>
            </a:pPr>
            <a:r>
              <a:rPr lang="en-US" dirty="0">
                <a:solidFill>
                  <a:srgbClr val="212121"/>
                </a:solidFill>
                <a:highlight>
                  <a:srgbClr val="FFFFFF"/>
                </a:highlight>
              </a:rPr>
              <a:t>UI design and user convenience are not suitable for mobile use. Default eraser and pen thickness is not appropriate</a:t>
            </a:r>
            <a:endParaRPr dirty="0"/>
          </a:p>
          <a:p>
            <a:pPr marL="285750" lvl="0" indent="-215900" algn="l" rtl="0">
              <a:lnSpc>
                <a:spcPct val="90000"/>
              </a:lnSpc>
              <a:spcBef>
                <a:spcPts val="1000"/>
              </a:spcBef>
              <a:spcAft>
                <a:spcPts val="0"/>
              </a:spcAft>
              <a:buSzPts val="1100"/>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a:t>
            </a:r>
            <a:r>
              <a:rPr lang="en-US" sz="3500" b="1" dirty="0" smtClean="0"/>
              <a:t>esting-video </a:t>
            </a:r>
            <a:r>
              <a:rPr lang="en-US" sz="3500" b="1" dirty="0" smtClean="0"/>
              <a:t>record</a:t>
            </a:r>
            <a:endParaRPr sz="3500" b="1" dirty="0"/>
          </a:p>
        </p:txBody>
      </p:sp>
      <p:sp>
        <p:nvSpPr>
          <p:cNvPr id="277" name="Google Shape;277;p47"/>
          <p:cNvSpPr txBox="1"/>
          <p:nvPr/>
        </p:nvSpPr>
        <p:spPr>
          <a:xfrm>
            <a:off x="516225" y="1275600"/>
            <a:ext cx="3689700" cy="6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3" name="test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6236" y="1147225"/>
            <a:ext cx="6331527" cy="3561484"/>
          </a:xfrm>
          <a:prstGeom prst="rect">
            <a:avLst/>
          </a:prstGeom>
        </p:spPr>
      </p:pic>
    </p:spTree>
    <p:extLst>
      <p:ext uri="{BB962C8B-B14F-4D97-AF65-F5344CB8AC3E}">
        <p14:creationId xmlns:p14="http://schemas.microsoft.com/office/powerpoint/2010/main" val="20071040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Testing-alpha </a:t>
            </a:r>
            <a:r>
              <a:rPr lang="en-US" sz="3500" b="1" dirty="0"/>
              <a:t>testing</a:t>
            </a:r>
            <a:endParaRPr sz="3500" b="1" dirty="0"/>
          </a:p>
        </p:txBody>
      </p:sp>
      <p:sp>
        <p:nvSpPr>
          <p:cNvPr id="277" name="Google Shape;277;p47"/>
          <p:cNvSpPr txBox="1"/>
          <p:nvPr/>
        </p:nvSpPr>
        <p:spPr>
          <a:xfrm>
            <a:off x="516225" y="1275600"/>
            <a:ext cx="3689700" cy="6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78" name="Google Shape;278;p47"/>
          <p:cNvPicPr preferRelativeResize="0"/>
          <p:nvPr/>
        </p:nvPicPr>
        <p:blipFill>
          <a:blip r:embed="rId3">
            <a:alphaModFix/>
          </a:blip>
          <a:stretch>
            <a:fillRect/>
          </a:stretch>
        </p:blipFill>
        <p:spPr>
          <a:xfrm>
            <a:off x="7076910" y="1147223"/>
            <a:ext cx="1795854" cy="3691477"/>
          </a:xfrm>
          <a:prstGeom prst="rect">
            <a:avLst/>
          </a:prstGeom>
          <a:noFill/>
          <a:ln>
            <a:noFill/>
          </a:ln>
        </p:spPr>
      </p:pic>
      <p:pic>
        <p:nvPicPr>
          <p:cNvPr id="279" name="Google Shape;279;p47"/>
          <p:cNvPicPr preferRelativeResize="0"/>
          <p:nvPr/>
        </p:nvPicPr>
        <p:blipFill>
          <a:blip r:embed="rId4">
            <a:alphaModFix/>
          </a:blip>
          <a:stretch>
            <a:fillRect/>
          </a:stretch>
        </p:blipFill>
        <p:spPr>
          <a:xfrm>
            <a:off x="5141693" y="1147223"/>
            <a:ext cx="1795851" cy="3691477"/>
          </a:xfrm>
          <a:prstGeom prst="rect">
            <a:avLst/>
          </a:prstGeom>
          <a:noFill/>
          <a:ln>
            <a:noFill/>
          </a:ln>
        </p:spPr>
      </p:pic>
      <p:pic>
        <p:nvPicPr>
          <p:cNvPr id="280" name="Google Shape;280;p47"/>
          <p:cNvPicPr preferRelativeResize="0"/>
          <p:nvPr/>
        </p:nvPicPr>
        <p:blipFill>
          <a:blip r:embed="rId5">
            <a:alphaModFix/>
          </a:blip>
          <a:stretch>
            <a:fillRect/>
          </a:stretch>
        </p:blipFill>
        <p:spPr>
          <a:xfrm rot="-5400000">
            <a:off x="1168389" y="646448"/>
            <a:ext cx="3004646" cy="4006195"/>
          </a:xfrm>
          <a:prstGeom prst="rect">
            <a:avLst/>
          </a:prstGeom>
          <a:noFill/>
          <a:ln>
            <a:noFill/>
          </a:ln>
        </p:spPr>
      </p:pic>
      <p:sp>
        <p:nvSpPr>
          <p:cNvPr id="2" name="직사각형 1"/>
          <p:cNvSpPr/>
          <p:nvPr/>
        </p:nvSpPr>
        <p:spPr>
          <a:xfrm>
            <a:off x="625740" y="4280244"/>
            <a:ext cx="4089944" cy="369332"/>
          </a:xfrm>
          <a:prstGeom prst="rect">
            <a:avLst/>
          </a:prstGeom>
        </p:spPr>
        <p:txBody>
          <a:bodyPr wrap="square">
            <a:spAutoFit/>
          </a:bodyPr>
          <a:lstStyle/>
          <a:p>
            <a:pPr marL="285750" marR="25400" lvl="0" indent="-285750">
              <a:buSzPts val="1800"/>
              <a:buFont typeface="Arial" panose="020B0604020202020204" pitchFamily="34" charset="0"/>
              <a:buChar char="•"/>
            </a:pPr>
            <a:r>
              <a:rPr lang="en-US" altLang="ko-KR" sz="1800" dirty="0" smtClean="0"/>
              <a:t>Color </a:t>
            </a:r>
            <a:r>
              <a:rPr lang="en-US" altLang="ko-KR" sz="1800" dirty="0"/>
              <a:t>data transmission </a:t>
            </a:r>
            <a:r>
              <a:rPr lang="en-US" altLang="ko-KR" sz="1800" dirty="0" smtClean="0"/>
              <a:t>error </a:t>
            </a:r>
            <a:r>
              <a:rPr lang="en-US" altLang="ko-KR" sz="1800" dirty="0" smtClean="0">
                <a:sym typeface="Wingdings" panose="05000000000000000000" pitchFamily="2" charset="2"/>
              </a:rPr>
              <a:t> fix</a:t>
            </a:r>
            <a:endParaRPr lang="en-US" altLang="ko-KR" sz="1800" dirty="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a:t>T</a:t>
            </a:r>
            <a:r>
              <a:rPr lang="en-US" sz="3500" b="1" dirty="0" smtClean="0"/>
              <a:t>esting-beta </a:t>
            </a:r>
            <a:r>
              <a:rPr lang="en-US" sz="3500" b="1" dirty="0"/>
              <a:t>testing</a:t>
            </a:r>
            <a:endParaRPr sz="3500" b="1" dirty="0"/>
          </a:p>
        </p:txBody>
      </p:sp>
      <p:grpSp>
        <p:nvGrpSpPr>
          <p:cNvPr id="263" name="Google Shape;263;p46"/>
          <p:cNvGrpSpPr/>
          <p:nvPr/>
        </p:nvGrpSpPr>
        <p:grpSpPr>
          <a:xfrm>
            <a:off x="1136140" y="1147225"/>
            <a:ext cx="6871718" cy="3193127"/>
            <a:chOff x="311690" y="1107286"/>
            <a:chExt cx="7805659" cy="3687879"/>
          </a:xfrm>
        </p:grpSpPr>
        <p:pic>
          <p:nvPicPr>
            <p:cNvPr id="264" name="Google Shape;264;p46"/>
            <p:cNvPicPr preferRelativeResize="0"/>
            <p:nvPr/>
          </p:nvPicPr>
          <p:blipFill>
            <a:blip r:embed="rId3">
              <a:alphaModFix/>
            </a:blip>
            <a:stretch>
              <a:fillRect/>
            </a:stretch>
          </p:blipFill>
          <p:spPr>
            <a:xfrm>
              <a:off x="311690" y="1107286"/>
              <a:ext cx="2765886" cy="3687879"/>
            </a:xfrm>
            <a:prstGeom prst="rect">
              <a:avLst/>
            </a:prstGeom>
            <a:noFill/>
            <a:ln>
              <a:noFill/>
            </a:ln>
          </p:spPr>
        </p:pic>
        <p:sp>
          <p:nvSpPr>
            <p:cNvPr id="265" name="Google Shape;265;p46"/>
            <p:cNvSpPr txBox="1"/>
            <p:nvPr/>
          </p:nvSpPr>
          <p:spPr>
            <a:xfrm>
              <a:off x="806682" y="2067109"/>
              <a:ext cx="525493" cy="3651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S3</a:t>
              </a:r>
              <a:endParaRPr dirty="0">
                <a:solidFill>
                  <a:schemeClr val="lt1"/>
                </a:solidFill>
                <a:latin typeface="Open Sans"/>
                <a:ea typeface="Open Sans"/>
                <a:cs typeface="Open Sans"/>
                <a:sym typeface="Open Sans"/>
              </a:endParaRPr>
            </a:p>
          </p:txBody>
        </p:sp>
        <p:sp>
          <p:nvSpPr>
            <p:cNvPr id="266" name="Google Shape;266;p46"/>
            <p:cNvSpPr txBox="1"/>
            <p:nvPr/>
          </p:nvSpPr>
          <p:spPr>
            <a:xfrm>
              <a:off x="1480836" y="2067110"/>
              <a:ext cx="551885" cy="3651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S5</a:t>
              </a:r>
              <a:endParaRPr dirty="0">
                <a:solidFill>
                  <a:schemeClr val="lt1"/>
                </a:solidFill>
                <a:latin typeface="Open Sans"/>
                <a:ea typeface="Open Sans"/>
                <a:cs typeface="Open Sans"/>
                <a:sym typeface="Open Sans"/>
              </a:endParaRPr>
            </a:p>
          </p:txBody>
        </p:sp>
        <p:sp>
          <p:nvSpPr>
            <p:cNvPr id="267" name="Google Shape;267;p46"/>
            <p:cNvSpPr txBox="1"/>
            <p:nvPr/>
          </p:nvSpPr>
          <p:spPr>
            <a:xfrm>
              <a:off x="2274649" y="2128919"/>
              <a:ext cx="561000" cy="3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pen Sans"/>
                  <a:ea typeface="Open Sans"/>
                  <a:cs typeface="Open Sans"/>
                  <a:sym typeface="Open Sans"/>
                </a:rPr>
                <a:t>N3</a:t>
              </a:r>
              <a:endParaRPr>
                <a:solidFill>
                  <a:schemeClr val="lt1"/>
                </a:solidFill>
                <a:latin typeface="Open Sans"/>
                <a:ea typeface="Open Sans"/>
                <a:cs typeface="Open Sans"/>
                <a:sym typeface="Open Sans"/>
              </a:endParaRPr>
            </a:p>
          </p:txBody>
        </p:sp>
        <p:sp>
          <p:nvSpPr>
            <p:cNvPr id="268" name="Google Shape;268;p46"/>
            <p:cNvSpPr txBox="1"/>
            <p:nvPr/>
          </p:nvSpPr>
          <p:spPr>
            <a:xfrm>
              <a:off x="506295" y="3383284"/>
              <a:ext cx="920561" cy="42062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S10 5G</a:t>
              </a:r>
              <a:endParaRPr dirty="0">
                <a:solidFill>
                  <a:schemeClr val="lt1"/>
                </a:solidFill>
                <a:latin typeface="Open Sans"/>
                <a:ea typeface="Open Sans"/>
                <a:cs typeface="Open Sans"/>
                <a:sym typeface="Open Sans"/>
              </a:endParaRPr>
            </a:p>
          </p:txBody>
        </p:sp>
        <p:sp>
          <p:nvSpPr>
            <p:cNvPr id="269" name="Google Shape;269;p46"/>
            <p:cNvSpPr txBox="1"/>
            <p:nvPr/>
          </p:nvSpPr>
          <p:spPr>
            <a:xfrm>
              <a:off x="1551150" y="3290300"/>
              <a:ext cx="481571" cy="42062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latin typeface="Open Sans"/>
                  <a:ea typeface="Open Sans"/>
                  <a:cs typeface="Open Sans"/>
                  <a:sym typeface="Open Sans"/>
                </a:rPr>
                <a:t>N8</a:t>
              </a:r>
              <a:endParaRPr dirty="0">
                <a:solidFill>
                  <a:schemeClr val="lt1"/>
                </a:solidFill>
                <a:latin typeface="Open Sans"/>
                <a:ea typeface="Open Sans"/>
                <a:cs typeface="Open Sans"/>
                <a:sym typeface="Open Sans"/>
              </a:endParaRPr>
            </a:p>
          </p:txBody>
        </p:sp>
        <p:sp>
          <p:nvSpPr>
            <p:cNvPr id="270" name="Google Shape;270;p46"/>
            <p:cNvSpPr txBox="1"/>
            <p:nvPr/>
          </p:nvSpPr>
          <p:spPr>
            <a:xfrm>
              <a:off x="2383800" y="3290297"/>
              <a:ext cx="561000" cy="3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pen Sans"/>
                  <a:ea typeface="Open Sans"/>
                  <a:cs typeface="Open Sans"/>
                  <a:sym typeface="Open Sans"/>
                </a:rPr>
                <a:t>S8+</a:t>
              </a:r>
              <a:endParaRPr>
                <a:solidFill>
                  <a:schemeClr val="lt1"/>
                </a:solidFill>
                <a:latin typeface="Open Sans"/>
                <a:ea typeface="Open Sans"/>
                <a:cs typeface="Open Sans"/>
                <a:sym typeface="Open Sans"/>
              </a:endParaRPr>
            </a:p>
          </p:txBody>
        </p:sp>
        <p:pic>
          <p:nvPicPr>
            <p:cNvPr id="271" name="Google Shape;271;p46"/>
            <p:cNvPicPr preferRelativeResize="0"/>
            <p:nvPr/>
          </p:nvPicPr>
          <p:blipFill>
            <a:blip r:embed="rId4">
              <a:alphaModFix/>
            </a:blip>
            <a:stretch>
              <a:fillRect/>
            </a:stretch>
          </p:blipFill>
          <p:spPr>
            <a:xfrm rot="10800000">
              <a:off x="3200174" y="1107289"/>
              <a:ext cx="4917175" cy="3687874"/>
            </a:xfrm>
            <a:prstGeom prst="rect">
              <a:avLst/>
            </a:prstGeom>
            <a:noFill/>
            <a:ln>
              <a:noFill/>
            </a:ln>
          </p:spPr>
        </p:pic>
      </p:grpSp>
      <p:sp>
        <p:nvSpPr>
          <p:cNvPr id="12" name="직사각형 11"/>
          <p:cNvSpPr/>
          <p:nvPr/>
        </p:nvSpPr>
        <p:spPr>
          <a:xfrm>
            <a:off x="1757172" y="4527165"/>
            <a:ext cx="5629656" cy="369332"/>
          </a:xfrm>
          <a:prstGeom prst="rect">
            <a:avLst/>
          </a:prstGeom>
        </p:spPr>
        <p:txBody>
          <a:bodyPr wrap="square">
            <a:spAutoFit/>
          </a:bodyPr>
          <a:lstStyle/>
          <a:p>
            <a:pPr marL="285750" marR="25400" lvl="0" indent="-285750">
              <a:buSzPts val="1800"/>
              <a:buFont typeface="Arial" panose="020B0604020202020204" pitchFamily="34" charset="0"/>
              <a:buChar char="•"/>
            </a:pPr>
            <a:r>
              <a:rPr lang="en-US" altLang="ko-KR" sz="1800" dirty="0" smtClean="0">
                <a:solidFill>
                  <a:schemeClr val="dk1"/>
                </a:solidFill>
                <a:highlight>
                  <a:srgbClr val="FFFFFF"/>
                </a:highlight>
                <a:latin typeface="Open Sans"/>
                <a:ea typeface="Open Sans"/>
                <a:cs typeface="Open Sans"/>
                <a:sym typeface="Open Sans"/>
              </a:rPr>
              <a:t>Testing with many users </a:t>
            </a:r>
            <a:r>
              <a:rPr lang="en-US" altLang="ko-KR" sz="1800" dirty="0" smtClean="0">
                <a:solidFill>
                  <a:schemeClr val="dk1"/>
                </a:solidFill>
                <a:highlight>
                  <a:srgbClr val="FFFFFF"/>
                </a:highlight>
                <a:latin typeface="Open Sans"/>
                <a:ea typeface="Open Sans"/>
                <a:cs typeface="Open Sans"/>
                <a:sym typeface="Wingdings" panose="05000000000000000000" pitchFamily="2" charset="2"/>
              </a:rPr>
              <a:t> 3 issues are </a:t>
            </a:r>
            <a:r>
              <a:rPr lang="en-US" altLang="ko-KR" sz="1800" dirty="0" err="1" smtClean="0">
                <a:solidFill>
                  <a:schemeClr val="dk1"/>
                </a:solidFill>
                <a:highlight>
                  <a:srgbClr val="FFFFFF"/>
                </a:highlight>
                <a:latin typeface="Open Sans"/>
                <a:ea typeface="Open Sans"/>
                <a:cs typeface="Open Sans"/>
                <a:sym typeface="Wingdings" panose="05000000000000000000" pitchFamily="2" charset="2"/>
              </a:rPr>
              <a:t>catched</a:t>
            </a:r>
            <a:r>
              <a:rPr lang="en-US" altLang="ko-KR" sz="1800" dirty="0" smtClean="0">
                <a:solidFill>
                  <a:schemeClr val="dk1"/>
                </a:solidFill>
                <a:highlight>
                  <a:srgbClr val="FFFFFF"/>
                </a:highlight>
                <a:latin typeface="Open Sans"/>
                <a:ea typeface="Open Sans"/>
                <a:cs typeface="Open Sans"/>
                <a:sym typeface="Open Sans"/>
              </a:rPr>
              <a:t> </a:t>
            </a:r>
            <a:endParaRPr lang="en-US" altLang="ko-KR" sz="1800" dirty="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dirty="0"/>
              <a:t>Integration &amp; </a:t>
            </a:r>
            <a:r>
              <a:rPr lang="en-US" sz="3500" b="1" dirty="0" smtClean="0"/>
              <a:t>Testing- </a:t>
            </a:r>
            <a:r>
              <a:rPr lang="en-US" sz="3500" b="1" dirty="0"/>
              <a:t>results</a:t>
            </a:r>
            <a:endParaRPr sz="3500" b="1" dirty="0"/>
          </a:p>
        </p:txBody>
      </p:sp>
      <p:sp>
        <p:nvSpPr>
          <p:cNvPr id="286" name="Google Shape;286;p48"/>
          <p:cNvSpPr txBox="1"/>
          <p:nvPr/>
        </p:nvSpPr>
        <p:spPr>
          <a:xfrm>
            <a:off x="700850" y="1264600"/>
            <a:ext cx="7891500" cy="34533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US" sz="1800" b="1" dirty="0">
                <a:latin typeface="Open Sans"/>
                <a:ea typeface="Open Sans"/>
                <a:cs typeface="Open Sans"/>
                <a:sym typeface="Open Sans"/>
              </a:rPr>
              <a:t>1. Has no network problems</a:t>
            </a:r>
            <a:endParaRPr sz="1800" b="1" dirty="0">
              <a:latin typeface="Open Sans"/>
              <a:ea typeface="Open Sans"/>
              <a:cs typeface="Open Sans"/>
              <a:sym typeface="Open Sans"/>
            </a:endParaRPr>
          </a:p>
          <a:p>
            <a:pPr marL="457200" marR="0" lvl="0" indent="0" algn="l" rtl="0">
              <a:lnSpc>
                <a:spcPct val="100000"/>
              </a:lnSpc>
              <a:spcBef>
                <a:spcPts val="0"/>
              </a:spcBef>
              <a:spcAft>
                <a:spcPts val="0"/>
              </a:spcAft>
              <a:buNone/>
            </a:pPr>
            <a:r>
              <a:rPr lang="en-US" sz="1800" dirty="0" smtClean="0">
                <a:latin typeface="Open Sans"/>
                <a:ea typeface="Open Sans"/>
                <a:cs typeface="Open Sans"/>
                <a:sym typeface="Open Sans"/>
              </a:rPr>
              <a:t>	Allows </a:t>
            </a:r>
            <a:r>
              <a:rPr lang="en-US" sz="1800" dirty="0">
                <a:latin typeface="Open Sans"/>
                <a:ea typeface="Open Sans"/>
                <a:cs typeface="Open Sans"/>
                <a:sym typeface="Open Sans"/>
              </a:rPr>
              <a:t>communication between devices using the same router, </a:t>
            </a:r>
            <a:r>
              <a:rPr lang="en-US" sz="1800" dirty="0" smtClean="0">
                <a:latin typeface="Open Sans"/>
                <a:ea typeface="Open Sans"/>
                <a:cs typeface="Open Sans"/>
                <a:sym typeface="Open Sans"/>
              </a:rPr>
              <a:t>	different </a:t>
            </a:r>
            <a:r>
              <a:rPr lang="en-US" sz="1800" dirty="0">
                <a:latin typeface="Open Sans"/>
                <a:ea typeface="Open Sans"/>
                <a:cs typeface="Open Sans"/>
                <a:sym typeface="Open Sans"/>
              </a:rPr>
              <a:t>speed band → Need to distinguish clearly</a:t>
            </a:r>
            <a:endParaRPr sz="1800" dirty="0">
              <a:latin typeface="Open Sans"/>
              <a:ea typeface="Open Sans"/>
              <a:cs typeface="Open Sans"/>
              <a:sym typeface="Open Sans"/>
            </a:endParaRPr>
          </a:p>
          <a:p>
            <a:pPr marL="457200" marR="0" lvl="0" indent="0" algn="l" rtl="0">
              <a:lnSpc>
                <a:spcPct val="100000"/>
              </a:lnSpc>
              <a:spcBef>
                <a:spcPts val="0"/>
              </a:spcBef>
              <a:spcAft>
                <a:spcPts val="0"/>
              </a:spcAft>
              <a:buNone/>
            </a:pPr>
            <a:endParaRPr sz="1800" dirty="0">
              <a:latin typeface="Open Sans"/>
              <a:ea typeface="Open Sans"/>
              <a:cs typeface="Open Sans"/>
              <a:sym typeface="Open Sans"/>
            </a:endParaRPr>
          </a:p>
          <a:p>
            <a:pPr marL="457200" marR="0" lvl="0" indent="0" algn="l" rtl="0">
              <a:lnSpc>
                <a:spcPct val="100000"/>
              </a:lnSpc>
              <a:spcBef>
                <a:spcPts val="0"/>
              </a:spcBef>
              <a:spcAft>
                <a:spcPts val="0"/>
              </a:spcAft>
              <a:buNone/>
            </a:pPr>
            <a:r>
              <a:rPr lang="en-US" sz="1800" b="1" dirty="0">
                <a:latin typeface="Open Sans"/>
                <a:ea typeface="Open Sans"/>
                <a:cs typeface="Open Sans"/>
                <a:sym typeface="Open Sans"/>
              </a:rPr>
              <a:t>2. Compatibility issues according to </a:t>
            </a:r>
            <a:r>
              <a:rPr lang="en-US" sz="1800" b="1" dirty="0" smtClean="0">
                <a:latin typeface="Open Sans"/>
                <a:ea typeface="Open Sans"/>
                <a:cs typeface="Open Sans"/>
                <a:sym typeface="Open Sans"/>
              </a:rPr>
              <a:t>android </a:t>
            </a:r>
            <a:r>
              <a:rPr lang="en-US" sz="1800" b="1" dirty="0">
                <a:latin typeface="Open Sans"/>
                <a:ea typeface="Open Sans"/>
                <a:cs typeface="Open Sans"/>
                <a:sym typeface="Open Sans"/>
              </a:rPr>
              <a:t>version</a:t>
            </a:r>
            <a:endParaRPr sz="1800" b="1" dirty="0">
              <a:latin typeface="Open Sans"/>
              <a:ea typeface="Open Sans"/>
              <a:cs typeface="Open Sans"/>
              <a:sym typeface="Open Sans"/>
            </a:endParaRPr>
          </a:p>
          <a:p>
            <a:pPr marL="457200" marR="0" lvl="0" indent="0" algn="l" rtl="0">
              <a:lnSpc>
                <a:spcPct val="100000"/>
              </a:lnSpc>
              <a:spcBef>
                <a:spcPts val="0"/>
              </a:spcBef>
              <a:spcAft>
                <a:spcPts val="0"/>
              </a:spcAft>
              <a:buNone/>
            </a:pPr>
            <a:r>
              <a:rPr lang="en-US" sz="1800" dirty="0" smtClean="0">
                <a:latin typeface="Open Sans"/>
                <a:ea typeface="Open Sans"/>
                <a:cs typeface="Open Sans"/>
                <a:sym typeface="Open Sans"/>
              </a:rPr>
              <a:t>	Not </a:t>
            </a:r>
            <a:r>
              <a:rPr lang="en-US" sz="1800" dirty="0">
                <a:latin typeface="Open Sans"/>
                <a:ea typeface="Open Sans"/>
                <a:cs typeface="Open Sans"/>
                <a:sym typeface="Open Sans"/>
              </a:rPr>
              <a:t>compatible with Android marshmallow version and below.</a:t>
            </a:r>
            <a:endParaRPr sz="1800" dirty="0">
              <a:latin typeface="Open Sans"/>
              <a:ea typeface="Open Sans"/>
              <a:cs typeface="Open Sans"/>
              <a:sym typeface="Open Sans"/>
            </a:endParaRPr>
          </a:p>
          <a:p>
            <a:pPr marL="457200" marR="0" lvl="0" indent="0" algn="l" rtl="0">
              <a:lnSpc>
                <a:spcPct val="100000"/>
              </a:lnSpc>
              <a:spcBef>
                <a:spcPts val="0"/>
              </a:spcBef>
              <a:spcAft>
                <a:spcPts val="0"/>
              </a:spcAft>
              <a:buNone/>
            </a:pPr>
            <a:endParaRPr sz="1800" b="1" dirty="0">
              <a:latin typeface="Open Sans"/>
              <a:ea typeface="Open Sans"/>
              <a:cs typeface="Open Sans"/>
              <a:sym typeface="Open Sans"/>
            </a:endParaRPr>
          </a:p>
          <a:p>
            <a:pPr marL="457200" marR="0" lvl="0" indent="0" algn="l" rtl="0">
              <a:lnSpc>
                <a:spcPct val="100000"/>
              </a:lnSpc>
              <a:spcBef>
                <a:spcPts val="0"/>
              </a:spcBef>
              <a:spcAft>
                <a:spcPts val="0"/>
              </a:spcAft>
              <a:buNone/>
            </a:pPr>
            <a:r>
              <a:rPr lang="en-US" sz="1800" b="1" dirty="0">
                <a:latin typeface="Open Sans"/>
                <a:ea typeface="Open Sans"/>
                <a:cs typeface="Open Sans"/>
                <a:sym typeface="Open Sans"/>
              </a:rPr>
              <a:t>3. </a:t>
            </a:r>
            <a:r>
              <a:rPr lang="en-US" sz="1800" b="1" dirty="0" smtClean="0">
                <a:latin typeface="Open Sans"/>
                <a:ea typeface="Open Sans"/>
                <a:cs typeface="Open Sans"/>
                <a:sym typeface="Open Sans"/>
              </a:rPr>
              <a:t>Performance depends on </a:t>
            </a:r>
            <a:r>
              <a:rPr lang="en-US" sz="1800" b="1" dirty="0" smtClean="0">
                <a:latin typeface="Open Sans"/>
                <a:ea typeface="Open Sans"/>
                <a:cs typeface="Open Sans"/>
                <a:sym typeface="Open Sans"/>
              </a:rPr>
              <a:t>W</a:t>
            </a:r>
            <a:r>
              <a:rPr lang="en-US" sz="1800" b="1" dirty="0" smtClean="0">
                <a:latin typeface="Open Sans"/>
                <a:ea typeface="Open Sans"/>
                <a:cs typeface="Open Sans"/>
                <a:sym typeface="Open Sans"/>
              </a:rPr>
              <a:t>i-Fi signals</a:t>
            </a:r>
            <a:r>
              <a:rPr lang="en-US" altLang="ko-KR" sz="1800" dirty="0">
                <a:latin typeface="Open Sans"/>
                <a:ea typeface="Open Sans"/>
                <a:cs typeface="Open Sans"/>
              </a:rPr>
              <a:t/>
            </a:r>
            <a:br>
              <a:rPr lang="en-US" altLang="ko-KR" sz="1800" dirty="0">
                <a:latin typeface="Open Sans"/>
                <a:ea typeface="Open Sans"/>
                <a:cs typeface="Open Sans"/>
              </a:rPr>
            </a:br>
            <a:r>
              <a:rPr lang="en-US" altLang="ko-KR" sz="1800" dirty="0" smtClean="0">
                <a:latin typeface="Open Sans"/>
                <a:ea typeface="Open Sans"/>
                <a:cs typeface="Open Sans"/>
              </a:rPr>
              <a:t>	Noise </a:t>
            </a:r>
            <a:r>
              <a:rPr lang="en-US" altLang="ko-KR" sz="1800" dirty="0">
                <a:latin typeface="Open Sans"/>
                <a:ea typeface="Open Sans"/>
                <a:cs typeface="Open Sans"/>
              </a:rPr>
              <a:t>is </a:t>
            </a:r>
            <a:r>
              <a:rPr lang="en-US" altLang="ko-KR" sz="1800" dirty="0" smtClean="0">
                <a:latin typeface="Open Sans"/>
                <a:ea typeface="Open Sans"/>
                <a:cs typeface="Open Sans"/>
              </a:rPr>
              <a:t>occurred when </a:t>
            </a:r>
            <a:r>
              <a:rPr lang="en-US" altLang="ko-KR" sz="1800" dirty="0">
                <a:latin typeface="Open Sans"/>
                <a:ea typeface="Open Sans"/>
                <a:cs typeface="Open Sans"/>
              </a:rPr>
              <a:t>network signal is </a:t>
            </a:r>
            <a:r>
              <a:rPr lang="en-US" altLang="ko-KR" sz="1800" dirty="0" smtClean="0">
                <a:latin typeface="Open Sans"/>
                <a:ea typeface="Open Sans"/>
                <a:cs typeface="Open Sans"/>
              </a:rPr>
              <a:t>low</a:t>
            </a:r>
            <a:r>
              <a:rPr lang="en-US" altLang="ko-KR" sz="1800" dirty="0" smtClean="0">
                <a:latin typeface="Open Sans"/>
                <a:ea typeface="Open Sans"/>
                <a:cs typeface="Open Sans"/>
                <a:sym typeface="Open Sans"/>
              </a:rPr>
              <a:t> or bad</a:t>
            </a:r>
            <a:endParaRPr lang="en-US" altLang="ko-KR" sz="1800" dirty="0">
              <a:latin typeface="Open Sans"/>
              <a:ea typeface="Open Sans"/>
              <a:cs typeface="Open Sans"/>
              <a:sym typeface="Open Sans"/>
            </a:endParaRPr>
          </a:p>
          <a:p>
            <a:pPr marL="457200" marR="0" lvl="0" indent="0" algn="l" rtl="0">
              <a:lnSpc>
                <a:spcPct val="100000"/>
              </a:lnSpc>
              <a:spcBef>
                <a:spcPts val="0"/>
              </a:spcBef>
              <a:spcAft>
                <a:spcPts val="0"/>
              </a:spcAft>
              <a:buNone/>
            </a:pPr>
            <a:endParaRPr sz="1800" b="1" dirty="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9"/>
          <p:cNvSpPr txBox="1">
            <a:spLocks noGrp="1"/>
          </p:cNvSpPr>
          <p:nvPr>
            <p:ph type="title"/>
          </p:nvPr>
        </p:nvSpPr>
        <p:spPr>
          <a:xfrm>
            <a:off x="311700" y="32927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500" b="1"/>
              <a:t>Remaining work to do</a:t>
            </a:r>
            <a:endParaRPr sz="3500" b="1"/>
          </a:p>
        </p:txBody>
      </p:sp>
      <p:sp>
        <p:nvSpPr>
          <p:cNvPr id="292" name="Google Shape;292;p49"/>
          <p:cNvSpPr txBox="1">
            <a:spLocks noGrp="1"/>
          </p:cNvSpPr>
          <p:nvPr>
            <p:ph type="body" idx="1"/>
          </p:nvPr>
        </p:nvSpPr>
        <p:spPr>
          <a:xfrm>
            <a:off x="952500" y="1354474"/>
            <a:ext cx="7416000" cy="2754229"/>
          </a:xfrm>
          <a:prstGeom prst="rect">
            <a:avLst/>
          </a:prstGeom>
          <a:noFill/>
          <a:ln>
            <a:noFill/>
          </a:ln>
        </p:spPr>
        <p:txBody>
          <a:bodyPr spcFirstLastPara="1" wrap="square" lIns="91425" tIns="91425" rIns="91425" bIns="91425" anchor="t" anchorCtr="0">
            <a:noAutofit/>
          </a:bodyPr>
          <a:lstStyle/>
          <a:p>
            <a:pPr marL="285750" marR="0" lvl="0" indent="-342900" algn="l" rtl="0">
              <a:lnSpc>
                <a:spcPct val="150000"/>
              </a:lnSpc>
              <a:spcBef>
                <a:spcPts val="1000"/>
              </a:spcBef>
              <a:spcAft>
                <a:spcPts val="0"/>
              </a:spcAft>
              <a:buClr>
                <a:schemeClr val="dk1"/>
              </a:buClr>
              <a:buSzPts val="2000"/>
              <a:buFont typeface="Open Sans"/>
              <a:buChar char="●"/>
            </a:pPr>
            <a:r>
              <a:rPr lang="en-US" sz="2000" b="1" dirty="0"/>
              <a:t>Add social networking function</a:t>
            </a:r>
            <a:endParaRPr sz="2000" b="1" dirty="0"/>
          </a:p>
          <a:p>
            <a:pPr marL="285750" marR="0" lvl="0" indent="-342900" algn="l" rtl="0">
              <a:lnSpc>
                <a:spcPct val="150000"/>
              </a:lnSpc>
              <a:spcBef>
                <a:spcPts val="1000"/>
              </a:spcBef>
              <a:spcAft>
                <a:spcPts val="0"/>
              </a:spcAft>
              <a:buSzPts val="2000"/>
              <a:buChar char="●"/>
            </a:pPr>
            <a:r>
              <a:rPr lang="en-US" sz="2000" b="1" dirty="0"/>
              <a:t>Setting room title and type function</a:t>
            </a:r>
            <a:endParaRPr sz="2000" b="1" dirty="0"/>
          </a:p>
          <a:p>
            <a:pPr marL="285750" marR="0" lvl="0" indent="-342900" algn="l" rtl="0">
              <a:lnSpc>
                <a:spcPct val="150000"/>
              </a:lnSpc>
              <a:spcBef>
                <a:spcPts val="1000"/>
              </a:spcBef>
              <a:spcAft>
                <a:spcPts val="0"/>
              </a:spcAft>
              <a:buSzPts val="2000"/>
              <a:buChar char="●"/>
            </a:pPr>
            <a:r>
              <a:rPr lang="en-US" sz="2000" b="1" dirty="0"/>
              <a:t>Public/private Authority for Room and Idea</a:t>
            </a:r>
            <a:endParaRPr sz="2000" b="1" dirty="0"/>
          </a:p>
          <a:p>
            <a:pPr marL="285750" marR="0" lvl="0" indent="-342900" algn="l" rtl="0">
              <a:lnSpc>
                <a:spcPct val="150000"/>
              </a:lnSpc>
              <a:spcBef>
                <a:spcPts val="1000"/>
              </a:spcBef>
              <a:spcAft>
                <a:spcPts val="0"/>
              </a:spcAft>
              <a:buSzPts val="2000"/>
              <a:buChar char="●"/>
            </a:pPr>
            <a:r>
              <a:rPr lang="en-US" sz="2000" b="1" dirty="0"/>
              <a:t>Trying to minimize transactions at application</a:t>
            </a:r>
            <a:endParaRPr sz="2000" b="1" dirty="0"/>
          </a:p>
          <a:p>
            <a:pPr marL="0" marR="0" lvl="0" indent="0" algn="l" rtl="0">
              <a:lnSpc>
                <a:spcPct val="90000"/>
              </a:lnSpc>
              <a:spcBef>
                <a:spcPts val="1000"/>
              </a:spcBef>
              <a:spcAft>
                <a:spcPts val="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b="1"/>
              <a:t>References</a:t>
            </a:r>
            <a:endParaRPr b="1"/>
          </a:p>
        </p:txBody>
      </p:sp>
      <p:sp>
        <p:nvSpPr>
          <p:cNvPr id="298" name="Google Shape;298;p50"/>
          <p:cNvSpPr txBox="1">
            <a:spLocks noGrp="1"/>
          </p:cNvSpPr>
          <p:nvPr>
            <p:ph type="body" idx="1"/>
          </p:nvPr>
        </p:nvSpPr>
        <p:spPr>
          <a:xfrm>
            <a:off x="311700" y="1147225"/>
            <a:ext cx="8520600" cy="35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r>
              <a:rPr lang="en-US" sz="1000"/>
              <a:t>Javadocs</a:t>
            </a:r>
            <a:endParaRPr sz="1000"/>
          </a:p>
          <a:p>
            <a:pPr marL="0" lvl="0" indent="0" algn="l" rtl="0">
              <a:lnSpc>
                <a:spcPct val="150000"/>
              </a:lnSpc>
              <a:spcBef>
                <a:spcPts val="0"/>
              </a:spcBef>
              <a:spcAft>
                <a:spcPts val="0"/>
              </a:spcAft>
              <a:buSzPts val="1800"/>
              <a:buNone/>
            </a:pPr>
            <a:r>
              <a:rPr lang="en-US" sz="1000" u="sng">
                <a:solidFill>
                  <a:schemeClr val="hlink"/>
                </a:solidFill>
                <a:latin typeface="Arial"/>
                <a:ea typeface="Arial"/>
                <a:cs typeface="Arial"/>
                <a:sym typeface="Arial"/>
                <a:hlinkClick r:id="rId3"/>
              </a:rPr>
              <a:t>https://www.jetbrains.com/help/idea/2018.3/getting-started-with-android-development.html</a:t>
            </a:r>
            <a:endParaRPr sz="1000"/>
          </a:p>
          <a:p>
            <a:pPr marL="0" lvl="0" indent="0" algn="l" rtl="0">
              <a:lnSpc>
                <a:spcPct val="150000"/>
              </a:lnSpc>
              <a:spcBef>
                <a:spcPts val="0"/>
              </a:spcBef>
              <a:spcAft>
                <a:spcPts val="0"/>
              </a:spcAft>
              <a:buSzPts val="1800"/>
              <a:buNone/>
            </a:pPr>
            <a:r>
              <a:rPr lang="en-US" sz="1000" u="sng">
                <a:solidFill>
                  <a:schemeClr val="hlink"/>
                </a:solidFill>
                <a:latin typeface="Arial"/>
                <a:ea typeface="Arial"/>
                <a:cs typeface="Arial"/>
                <a:sym typeface="Arial"/>
                <a:hlinkClick r:id="rId4"/>
              </a:rPr>
              <a:t>https://stackoverflow.com/questions/17291785/how-to-generate-javadoc-comments-in-android-studio</a:t>
            </a:r>
            <a:endParaRPr sz="1000"/>
          </a:p>
          <a:p>
            <a:pPr marL="0" lvl="0" indent="0" algn="l" rtl="0">
              <a:lnSpc>
                <a:spcPct val="150000"/>
              </a:lnSpc>
              <a:spcBef>
                <a:spcPts val="0"/>
              </a:spcBef>
              <a:spcAft>
                <a:spcPts val="0"/>
              </a:spcAft>
              <a:buSzPts val="1800"/>
              <a:buNone/>
            </a:pPr>
            <a:r>
              <a:rPr lang="en-US" sz="1000" u="sng">
                <a:solidFill>
                  <a:schemeClr val="hlink"/>
                </a:solidFill>
                <a:latin typeface="Arial"/>
                <a:ea typeface="Arial"/>
                <a:cs typeface="Arial"/>
                <a:sym typeface="Arial"/>
                <a:hlinkClick r:id="rId5"/>
              </a:rPr>
              <a:t>https://blog.naver.com/candy_0406/220951949449</a:t>
            </a:r>
            <a:endParaRPr sz="1000"/>
          </a:p>
          <a:p>
            <a:pPr marL="0" lvl="0" indent="0" algn="l" rtl="0">
              <a:lnSpc>
                <a:spcPct val="150000"/>
              </a:lnSpc>
              <a:spcBef>
                <a:spcPts val="0"/>
              </a:spcBef>
              <a:spcAft>
                <a:spcPts val="0"/>
              </a:spcAft>
              <a:buClr>
                <a:schemeClr val="dk1"/>
              </a:buClr>
              <a:buSzPts val="1800"/>
              <a:buFont typeface="Arial"/>
              <a:buNone/>
            </a:pPr>
            <a:r>
              <a:rPr lang="en-US" sz="1000" u="sng">
                <a:solidFill>
                  <a:schemeClr val="accent5"/>
                </a:solidFill>
                <a:latin typeface="Arial"/>
                <a:ea typeface="Arial"/>
                <a:cs typeface="Arial"/>
                <a:sym typeface="Arial"/>
                <a:hlinkClick r:id="rId6"/>
              </a:rPr>
              <a:t>https://www.jetbrains.com/help/idea/2018.3/todo-example.html</a:t>
            </a:r>
            <a:endParaRPr sz="1000"/>
          </a:p>
          <a:p>
            <a:pPr marL="0" lvl="0" indent="0" algn="l" rtl="0">
              <a:lnSpc>
                <a:spcPct val="150000"/>
              </a:lnSpc>
              <a:spcBef>
                <a:spcPts val="0"/>
              </a:spcBef>
              <a:spcAft>
                <a:spcPts val="0"/>
              </a:spcAft>
              <a:buSzPts val="1800"/>
              <a:buNone/>
            </a:pPr>
            <a:r>
              <a:rPr lang="en-US" sz="1000"/>
              <a:t>Junit testing</a:t>
            </a:r>
            <a:endParaRPr sz="1000"/>
          </a:p>
          <a:p>
            <a:pPr marL="0" lvl="0" indent="0" algn="l" rtl="0">
              <a:lnSpc>
                <a:spcPct val="150000"/>
              </a:lnSpc>
              <a:spcBef>
                <a:spcPts val="0"/>
              </a:spcBef>
              <a:spcAft>
                <a:spcPts val="0"/>
              </a:spcAft>
              <a:buSzPts val="1800"/>
              <a:buNone/>
            </a:pPr>
            <a:r>
              <a:rPr lang="en-US" sz="1000" u="sng">
                <a:solidFill>
                  <a:schemeClr val="hlink"/>
                </a:solidFill>
                <a:latin typeface="Arial"/>
                <a:ea typeface="Arial"/>
                <a:cs typeface="Arial"/>
                <a:sym typeface="Arial"/>
                <a:hlinkClick r:id="rId7"/>
              </a:rPr>
              <a:t>https://developer.android.com/studio/test</a:t>
            </a:r>
            <a:endParaRPr sz="1000"/>
          </a:p>
          <a:p>
            <a:pPr marL="0" lvl="0" indent="0" algn="l" rtl="0">
              <a:lnSpc>
                <a:spcPct val="150000"/>
              </a:lnSpc>
              <a:spcBef>
                <a:spcPts val="0"/>
              </a:spcBef>
              <a:spcAft>
                <a:spcPts val="0"/>
              </a:spcAft>
              <a:buSzPts val="1800"/>
              <a:buNone/>
            </a:pPr>
            <a:r>
              <a:rPr lang="en-US" sz="1000" u="sng">
                <a:solidFill>
                  <a:schemeClr val="hlink"/>
                </a:solidFill>
                <a:latin typeface="Arial"/>
                <a:ea typeface="Arial"/>
                <a:cs typeface="Arial"/>
                <a:sym typeface="Arial"/>
                <a:hlinkClick r:id="rId8"/>
              </a:rPr>
              <a:t>https://blog.naver.com/dajung674/221376544132</a:t>
            </a:r>
            <a:endParaRPr sz="1000"/>
          </a:p>
          <a:p>
            <a:pPr marL="0" lvl="0" indent="0" algn="l" rtl="0">
              <a:lnSpc>
                <a:spcPct val="150000"/>
              </a:lnSpc>
              <a:spcBef>
                <a:spcPts val="0"/>
              </a:spcBef>
              <a:spcAft>
                <a:spcPts val="0"/>
              </a:spcAft>
              <a:buSzPts val="1800"/>
              <a:buNone/>
            </a:pPr>
            <a:r>
              <a:rPr lang="en-US" sz="1000"/>
              <a:t>Android studio testing tools</a:t>
            </a:r>
            <a:endParaRPr sz="1000"/>
          </a:p>
          <a:p>
            <a:pPr marL="0" lvl="0" indent="0" algn="l" rtl="0">
              <a:lnSpc>
                <a:spcPct val="150000"/>
              </a:lnSpc>
              <a:spcBef>
                <a:spcPts val="0"/>
              </a:spcBef>
              <a:spcAft>
                <a:spcPts val="0"/>
              </a:spcAft>
              <a:buSzPts val="1800"/>
              <a:buNone/>
            </a:pPr>
            <a:r>
              <a:rPr lang="en-US" sz="1000" u="sng">
                <a:solidFill>
                  <a:schemeClr val="hlink"/>
                </a:solidFill>
                <a:latin typeface="Arial"/>
                <a:ea typeface="Arial"/>
                <a:cs typeface="Arial"/>
                <a:sym typeface="Arial"/>
                <a:hlinkClick r:id="rId9"/>
              </a:rPr>
              <a:t>https://developer.android.com/training/testing</a:t>
            </a:r>
            <a:endParaRPr sz="1000"/>
          </a:p>
          <a:p>
            <a:pPr marL="0" lvl="0" indent="0" algn="l" rtl="0">
              <a:lnSpc>
                <a:spcPct val="150000"/>
              </a:lnSpc>
              <a:spcBef>
                <a:spcPts val="0"/>
              </a:spcBef>
              <a:spcAft>
                <a:spcPts val="0"/>
              </a:spcAft>
              <a:buSzPts val="1800"/>
              <a:buNone/>
            </a:pPr>
            <a:r>
              <a:rPr lang="en-US" sz="1000"/>
              <a:t>Proguard</a:t>
            </a:r>
            <a:endParaRPr sz="1000"/>
          </a:p>
          <a:p>
            <a:pPr marL="0" lvl="0" indent="0" algn="l" rtl="0">
              <a:lnSpc>
                <a:spcPct val="150000"/>
              </a:lnSpc>
              <a:spcBef>
                <a:spcPts val="0"/>
              </a:spcBef>
              <a:spcAft>
                <a:spcPts val="0"/>
              </a:spcAft>
              <a:buSzPts val="1800"/>
              <a:buNone/>
            </a:pPr>
            <a:r>
              <a:rPr lang="en-US" sz="1000" u="sng">
                <a:solidFill>
                  <a:schemeClr val="hlink"/>
                </a:solidFill>
                <a:latin typeface="Arial"/>
                <a:ea typeface="Arial"/>
                <a:cs typeface="Arial"/>
                <a:sym typeface="Arial"/>
                <a:hlinkClick r:id="rId10"/>
              </a:rPr>
              <a:t>https://developer.android.com/studio/build/shrink-code</a:t>
            </a:r>
            <a:endParaRPr sz="1000"/>
          </a:p>
          <a:p>
            <a:pPr marL="0" lvl="0" indent="0" algn="l" rtl="0">
              <a:lnSpc>
                <a:spcPct val="150000"/>
              </a:lnSpc>
              <a:spcBef>
                <a:spcPts val="0"/>
              </a:spcBef>
              <a:spcAft>
                <a:spcPts val="0"/>
              </a:spcAft>
              <a:buSzPts val="1800"/>
              <a:buNone/>
            </a:pPr>
            <a:r>
              <a:rPr lang="en-US" sz="1000" u="sng">
                <a:solidFill>
                  <a:schemeClr val="hlink"/>
                </a:solidFill>
                <a:latin typeface="Arial"/>
                <a:ea typeface="Arial"/>
                <a:cs typeface="Arial"/>
                <a:sym typeface="Arial"/>
                <a:hlinkClick r:id="rId11"/>
              </a:rPr>
              <a:t>https://medium.com/ics-lab/%EC%95%88%EB%93%9C%EB%A1%9C%EC%9D%B4%EB%93%9C-%EC%95%B1-%EB%82%9C%EB%8F%85%ED%99%94-proguard-dexguard-%EB%A5%BC-%ED%95%B4%EB%B3%B4%EC%9E%90-1-%ED%94%84%EB%A1%9C%EA%B0%80%EB%93%9C-%ED%8E%B8-799999a43c4d</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b="1"/>
              <a:t>End of PPT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Basic concept of system - Object description</a:t>
            </a:r>
            <a:endParaRPr b="1"/>
          </a:p>
        </p:txBody>
      </p:sp>
      <p:sp>
        <p:nvSpPr>
          <p:cNvPr id="128" name="Google Shape;128;p2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latin typeface="Arial"/>
                <a:ea typeface="Arial"/>
                <a:cs typeface="Arial"/>
                <a:sym typeface="Arial"/>
              </a:rPr>
              <a:t>What we made </a:t>
            </a:r>
            <a:r>
              <a:rPr lang="en-US">
                <a:latin typeface="Arial"/>
                <a:ea typeface="Arial"/>
                <a:cs typeface="Arial"/>
                <a:sym typeface="Arial"/>
              </a:rPr>
              <a:t>: Cooperating tool for elaborating Ideas with other people.</a:t>
            </a: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latin typeface="Arial"/>
                <a:ea typeface="Arial"/>
                <a:cs typeface="Arial"/>
                <a:sym typeface="Arial"/>
              </a:rPr>
              <a:t>Program Type </a:t>
            </a:r>
            <a:r>
              <a:rPr lang="en-US">
                <a:latin typeface="Arial"/>
                <a:ea typeface="Arial"/>
                <a:cs typeface="Arial"/>
                <a:sym typeface="Arial"/>
              </a:rPr>
              <a:t>: Android application</a:t>
            </a: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latin typeface="Arial"/>
                <a:ea typeface="Arial"/>
                <a:cs typeface="Arial"/>
                <a:sym typeface="Arial"/>
              </a:rPr>
              <a:t>Due date </a:t>
            </a:r>
            <a:r>
              <a:rPr lang="en-US">
                <a:latin typeface="Arial"/>
                <a:ea typeface="Arial"/>
                <a:cs typeface="Arial"/>
                <a:sym typeface="Arial"/>
              </a:rPr>
              <a:t>: 2019 June 3rd</a:t>
            </a: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latin typeface="Arial"/>
                <a:ea typeface="Arial"/>
                <a:cs typeface="Arial"/>
                <a:sym typeface="Arial"/>
              </a:rPr>
              <a:t>Development Tool</a:t>
            </a:r>
            <a:r>
              <a:rPr lang="en-US">
                <a:latin typeface="Arial"/>
                <a:ea typeface="Arial"/>
                <a:cs typeface="Arial"/>
                <a:sym typeface="Arial"/>
              </a:rPr>
              <a:t> : Android Studio, starUML</a:t>
            </a: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latin typeface="Arial"/>
                <a:ea typeface="Arial"/>
                <a:cs typeface="Arial"/>
                <a:sym typeface="Arial"/>
              </a:rPr>
              <a:t>Core Function </a:t>
            </a:r>
            <a:r>
              <a:rPr lang="en-US">
                <a:latin typeface="Arial"/>
                <a:ea typeface="Arial"/>
                <a:cs typeface="Arial"/>
                <a:sym typeface="Arial"/>
              </a:rPr>
              <a:t>:</a:t>
            </a: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  	1. Sketch &amp; Text Relaying Tools</a:t>
            </a: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  		</a:t>
            </a:r>
            <a:r>
              <a:rPr lang="en-US" sz="1600">
                <a:latin typeface="Arial"/>
                <a:ea typeface="Arial"/>
                <a:cs typeface="Arial"/>
                <a:sym typeface="Arial"/>
              </a:rPr>
              <a:t>Requirement: should be drawn on point smoothly</a:t>
            </a:r>
            <a:endParaRPr sz="1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  	2. Networking</a:t>
            </a: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  		</a:t>
            </a:r>
            <a:r>
              <a:rPr lang="en-US" sz="1600">
                <a:latin typeface="Arial"/>
                <a:ea typeface="Arial"/>
                <a:cs typeface="Arial"/>
                <a:sym typeface="Arial"/>
              </a:rPr>
              <a:t>Requirement: display real-time sketch board</a:t>
            </a:r>
            <a:endParaRPr sz="1600">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endParaRPr sz="2400" b="1">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Basic concept of system </a:t>
            </a:r>
            <a:r>
              <a:rPr lang="en-US" sz="3000" b="1"/>
              <a:t>- prototype system</a:t>
            </a:r>
            <a:endParaRPr sz="3000" b="1"/>
          </a:p>
        </p:txBody>
      </p:sp>
      <p:pic>
        <p:nvPicPr>
          <p:cNvPr id="134" name="Google Shape;134;p28"/>
          <p:cNvPicPr preferRelativeResize="0"/>
          <p:nvPr/>
        </p:nvPicPr>
        <p:blipFill>
          <a:blip r:embed="rId3">
            <a:alphaModFix/>
          </a:blip>
          <a:stretch>
            <a:fillRect/>
          </a:stretch>
        </p:blipFill>
        <p:spPr>
          <a:xfrm>
            <a:off x="3341850" y="1147225"/>
            <a:ext cx="2377525" cy="3328535"/>
          </a:xfrm>
          <a:prstGeom prst="rect">
            <a:avLst/>
          </a:prstGeom>
          <a:noFill/>
          <a:ln>
            <a:noFill/>
          </a:ln>
        </p:spPr>
      </p:pic>
      <p:pic>
        <p:nvPicPr>
          <p:cNvPr id="135" name="Google Shape;135;p28"/>
          <p:cNvPicPr preferRelativeResize="0"/>
          <p:nvPr/>
        </p:nvPicPr>
        <p:blipFill>
          <a:blip r:embed="rId4">
            <a:alphaModFix/>
          </a:blip>
          <a:stretch>
            <a:fillRect/>
          </a:stretch>
        </p:blipFill>
        <p:spPr>
          <a:xfrm>
            <a:off x="6158475" y="1147225"/>
            <a:ext cx="2322572" cy="3267075"/>
          </a:xfrm>
          <a:prstGeom prst="rect">
            <a:avLst/>
          </a:prstGeom>
          <a:noFill/>
          <a:ln>
            <a:noFill/>
          </a:ln>
        </p:spPr>
      </p:pic>
      <p:pic>
        <p:nvPicPr>
          <p:cNvPr id="136" name="Google Shape;136;p28"/>
          <p:cNvPicPr preferRelativeResize="0"/>
          <p:nvPr/>
        </p:nvPicPr>
        <p:blipFill>
          <a:blip r:embed="rId5">
            <a:alphaModFix/>
          </a:blip>
          <a:stretch>
            <a:fillRect/>
          </a:stretch>
        </p:blipFill>
        <p:spPr>
          <a:xfrm>
            <a:off x="614924" y="1147225"/>
            <a:ext cx="2377533" cy="326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311700" y="1823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Requirement Analysis </a:t>
            </a:r>
            <a:r>
              <a:rPr lang="en-US" sz="3000" b="1"/>
              <a:t>-user scenario</a:t>
            </a:r>
            <a:r>
              <a:rPr lang="en-US" b="1"/>
              <a:t> </a:t>
            </a:r>
            <a:endParaRPr b="1"/>
          </a:p>
        </p:txBody>
      </p:sp>
      <p:pic>
        <p:nvPicPr>
          <p:cNvPr id="148" name="Google Shape;148;p30"/>
          <p:cNvPicPr preferRelativeResize="0"/>
          <p:nvPr/>
        </p:nvPicPr>
        <p:blipFill>
          <a:blip r:embed="rId3">
            <a:alphaModFix/>
          </a:blip>
          <a:stretch>
            <a:fillRect/>
          </a:stretch>
        </p:blipFill>
        <p:spPr>
          <a:xfrm>
            <a:off x="458125" y="1273075"/>
            <a:ext cx="8374174" cy="3515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Requirement </a:t>
            </a:r>
            <a:r>
              <a:rPr lang="en-US" b="1" dirty="0" smtClean="0"/>
              <a:t>Analysis</a:t>
            </a:r>
            <a:endParaRPr sz="3000" b="1" dirty="0"/>
          </a:p>
        </p:txBody>
      </p:sp>
      <p:sp>
        <p:nvSpPr>
          <p:cNvPr id="5" name="Google Shape;142;p29"/>
          <p:cNvSpPr txBox="1">
            <a:spLocks/>
          </p:cNvSpPr>
          <p:nvPr/>
        </p:nvSpPr>
        <p:spPr>
          <a:xfrm>
            <a:off x="1424064" y="974207"/>
            <a:ext cx="6070246" cy="369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nSpc>
                <a:spcPct val="90000"/>
              </a:lnSpc>
              <a:spcBef>
                <a:spcPts val="1000"/>
              </a:spcBef>
              <a:buSzPts val="1100"/>
              <a:buFont typeface="Arial"/>
              <a:buNone/>
            </a:pPr>
            <a:r>
              <a:rPr lang="en-US" sz="2400" dirty="0" smtClean="0">
                <a:latin typeface="Arial"/>
                <a:ea typeface="Arial"/>
                <a:cs typeface="Arial"/>
                <a:sym typeface="Arial"/>
              </a:rPr>
              <a:t>•</a:t>
            </a:r>
            <a:r>
              <a:rPr lang="en-US" sz="2000" b="1" dirty="0" smtClean="0">
                <a:latin typeface="Arial"/>
                <a:ea typeface="Arial"/>
                <a:cs typeface="Arial"/>
                <a:sym typeface="Arial"/>
              </a:rPr>
              <a:t>Functional Requirement</a:t>
            </a:r>
            <a:endParaRPr lang="en-US" sz="2000" dirty="0" smtClean="0">
              <a:latin typeface="Arial"/>
              <a:ea typeface="Arial"/>
              <a:cs typeface="Arial"/>
              <a:sym typeface="Arial"/>
            </a:endParaRPr>
          </a:p>
          <a:p>
            <a:pPr marL="0" indent="0">
              <a:lnSpc>
                <a:spcPct val="90000"/>
              </a:lnSpc>
              <a:spcBef>
                <a:spcPts val="1000"/>
              </a:spcBef>
              <a:buSzPts val="1100"/>
              <a:buFont typeface="Arial"/>
              <a:buNone/>
            </a:pPr>
            <a:r>
              <a:rPr lang="en-US" sz="2000" dirty="0" smtClean="0">
                <a:latin typeface="Arial"/>
                <a:ea typeface="Arial"/>
                <a:cs typeface="Arial"/>
                <a:sym typeface="Arial"/>
              </a:rPr>
              <a:t>	</a:t>
            </a:r>
            <a:r>
              <a:rPr lang="en-US" sz="1400" dirty="0" smtClean="0">
                <a:latin typeface="Arial"/>
                <a:ea typeface="Arial"/>
                <a:cs typeface="Arial"/>
                <a:sym typeface="Arial"/>
              </a:rPr>
              <a:t>-Login Function </a:t>
            </a:r>
          </a:p>
          <a:p>
            <a:pPr indent="0">
              <a:lnSpc>
                <a:spcPct val="90000"/>
              </a:lnSpc>
              <a:spcBef>
                <a:spcPts val="1000"/>
              </a:spcBef>
              <a:buSzPts val="1100"/>
              <a:buFont typeface="Arial"/>
              <a:buNone/>
            </a:pPr>
            <a:r>
              <a:rPr lang="en-US" sz="1400" dirty="0" smtClean="0">
                <a:latin typeface="Arial"/>
                <a:ea typeface="Arial"/>
                <a:cs typeface="Arial"/>
                <a:sym typeface="Arial"/>
              </a:rPr>
              <a:t>	-Make secure personal information          </a:t>
            </a:r>
          </a:p>
          <a:p>
            <a:pPr indent="0">
              <a:lnSpc>
                <a:spcPct val="90000"/>
              </a:lnSpc>
              <a:spcBef>
                <a:spcPts val="1000"/>
              </a:spcBef>
              <a:buSzPts val="1100"/>
              <a:buFont typeface="Arial"/>
              <a:buNone/>
            </a:pPr>
            <a:r>
              <a:rPr lang="en-US" sz="1400" dirty="0" smtClean="0">
                <a:latin typeface="Arial"/>
                <a:ea typeface="Arial"/>
                <a:cs typeface="Arial"/>
                <a:sym typeface="Arial"/>
              </a:rPr>
              <a:t>	-Draw picture and write notes in </a:t>
            </a:r>
            <a:r>
              <a:rPr lang="en-US" sz="1400" dirty="0">
                <a:solidFill>
                  <a:srgbClr val="FF0000"/>
                </a:solidFill>
                <a:latin typeface="Arial"/>
                <a:ea typeface="Arial"/>
                <a:cs typeface="Arial"/>
                <a:sym typeface="Arial"/>
              </a:rPr>
              <a:t>r</a:t>
            </a:r>
            <a:r>
              <a:rPr lang="en-US" sz="1400" dirty="0" smtClean="0">
                <a:solidFill>
                  <a:srgbClr val="FF0000"/>
                </a:solidFill>
                <a:latin typeface="Arial"/>
                <a:ea typeface="Arial"/>
                <a:cs typeface="Arial"/>
                <a:sym typeface="Arial"/>
              </a:rPr>
              <a:t>elay</a:t>
            </a:r>
          </a:p>
          <a:p>
            <a:pPr indent="0">
              <a:lnSpc>
                <a:spcPct val="90000"/>
              </a:lnSpc>
              <a:spcBef>
                <a:spcPts val="1000"/>
              </a:spcBef>
              <a:buSzPts val="1100"/>
              <a:buFont typeface="Arial"/>
              <a:buNone/>
            </a:pPr>
            <a:r>
              <a:rPr lang="en-US" sz="1400" dirty="0" smtClean="0">
                <a:latin typeface="Arial"/>
                <a:ea typeface="Arial"/>
                <a:cs typeface="Arial"/>
                <a:sym typeface="Arial"/>
              </a:rPr>
              <a:t>	-Evaluate saved ideas</a:t>
            </a:r>
          </a:p>
          <a:p>
            <a:pPr marL="0" indent="0">
              <a:lnSpc>
                <a:spcPct val="90000"/>
              </a:lnSpc>
              <a:spcBef>
                <a:spcPts val="1000"/>
              </a:spcBef>
              <a:buSzPts val="1100"/>
              <a:buFont typeface="Arial"/>
              <a:buNone/>
            </a:pPr>
            <a:r>
              <a:rPr lang="en-US" sz="2400" dirty="0" smtClean="0">
                <a:latin typeface="Arial"/>
                <a:ea typeface="Arial"/>
                <a:cs typeface="Arial"/>
                <a:sym typeface="Arial"/>
              </a:rPr>
              <a:t>•</a:t>
            </a:r>
            <a:r>
              <a:rPr lang="en-US" sz="2000" b="1" dirty="0" smtClean="0">
                <a:latin typeface="Arial"/>
                <a:ea typeface="Arial"/>
                <a:cs typeface="Arial"/>
                <a:sym typeface="Arial"/>
              </a:rPr>
              <a:t>Non-functional Requirement</a:t>
            </a:r>
            <a:r>
              <a:rPr lang="en-US" sz="2000" dirty="0" smtClean="0">
                <a:latin typeface="Arial"/>
                <a:ea typeface="Arial"/>
                <a:cs typeface="Arial"/>
                <a:sym typeface="Arial"/>
              </a:rPr>
              <a:t> </a:t>
            </a:r>
          </a:p>
          <a:p>
            <a:pPr marL="0" indent="0">
              <a:lnSpc>
                <a:spcPct val="90000"/>
              </a:lnSpc>
              <a:spcBef>
                <a:spcPts val="1000"/>
              </a:spcBef>
              <a:buSzPts val="1100"/>
              <a:buFont typeface="Arial"/>
              <a:buNone/>
            </a:pPr>
            <a:r>
              <a:rPr lang="en-US" sz="2000" dirty="0" smtClean="0">
                <a:latin typeface="Arial"/>
                <a:ea typeface="Arial"/>
                <a:cs typeface="Arial"/>
                <a:sym typeface="Arial"/>
              </a:rPr>
              <a:t>	</a:t>
            </a:r>
            <a:r>
              <a:rPr lang="en-US" sz="1400" dirty="0" smtClean="0">
                <a:latin typeface="Arial"/>
                <a:ea typeface="Arial"/>
                <a:cs typeface="Arial"/>
                <a:sym typeface="Arial"/>
              </a:rPr>
              <a:t>-</a:t>
            </a:r>
            <a:r>
              <a:rPr lang="en-US" sz="1400" dirty="0" smtClean="0">
                <a:solidFill>
                  <a:srgbClr val="FF0000"/>
                </a:solidFill>
                <a:latin typeface="Arial"/>
                <a:ea typeface="Arial"/>
                <a:cs typeface="Arial"/>
                <a:sym typeface="Arial"/>
              </a:rPr>
              <a:t>Real time</a:t>
            </a:r>
            <a:r>
              <a:rPr lang="en-US" sz="1400" dirty="0" smtClean="0">
                <a:latin typeface="Arial"/>
                <a:ea typeface="Arial"/>
                <a:cs typeface="Arial"/>
                <a:sym typeface="Arial"/>
              </a:rPr>
              <a:t> image sharing</a:t>
            </a:r>
          </a:p>
          <a:p>
            <a:pPr marL="0" indent="0">
              <a:lnSpc>
                <a:spcPct val="90000"/>
              </a:lnSpc>
              <a:spcBef>
                <a:spcPts val="1000"/>
              </a:spcBef>
              <a:buSzPts val="1100"/>
              <a:buFont typeface="Arial"/>
              <a:buNone/>
            </a:pPr>
            <a:r>
              <a:rPr lang="en-US" sz="1400" dirty="0" smtClean="0">
                <a:latin typeface="Arial"/>
                <a:ea typeface="Arial"/>
                <a:cs typeface="Arial"/>
                <a:sym typeface="Arial"/>
              </a:rPr>
              <a:t>	-Simple &amp; intuitive UI</a:t>
            </a:r>
          </a:p>
          <a:p>
            <a:pPr marL="0" indent="0">
              <a:lnSpc>
                <a:spcPct val="90000"/>
              </a:lnSpc>
              <a:spcBef>
                <a:spcPts val="1000"/>
              </a:spcBef>
              <a:buSzPts val="1100"/>
              <a:buFont typeface="Arial"/>
              <a:buNone/>
            </a:pPr>
            <a:r>
              <a:rPr lang="en-US" sz="1400" dirty="0" smtClean="0">
                <a:latin typeface="Arial"/>
                <a:ea typeface="Arial"/>
                <a:cs typeface="Arial"/>
                <a:sym typeface="Arial"/>
              </a:rPr>
              <a:t>	-Endurable for frequent member changes</a:t>
            </a:r>
          </a:p>
          <a:p>
            <a:pPr marL="0" indent="0">
              <a:lnSpc>
                <a:spcPct val="90000"/>
              </a:lnSpc>
              <a:spcBef>
                <a:spcPts val="1000"/>
              </a:spcBef>
              <a:buSzPts val="1100"/>
              <a:buFont typeface="Arial"/>
              <a:buNone/>
            </a:pPr>
            <a:r>
              <a:rPr lang="en-US" sz="1400" dirty="0" smtClean="0">
                <a:latin typeface="Arial"/>
                <a:ea typeface="Arial"/>
                <a:cs typeface="Arial"/>
                <a:sym typeface="Arial"/>
              </a:rPr>
              <a:t>	-</a:t>
            </a:r>
            <a:r>
              <a:rPr lang="en-US" sz="1400" dirty="0" smtClean="0">
                <a:solidFill>
                  <a:srgbClr val="FF0000"/>
                </a:solidFill>
                <a:latin typeface="Arial"/>
                <a:ea typeface="Arial"/>
                <a:cs typeface="Arial"/>
                <a:sym typeface="Arial"/>
              </a:rPr>
              <a:t>Portability</a:t>
            </a:r>
            <a:r>
              <a:rPr lang="en-US" sz="1400" dirty="0" smtClean="0">
                <a:latin typeface="Arial"/>
                <a:ea typeface="Arial"/>
                <a:cs typeface="Arial"/>
                <a:sym typeface="Arial"/>
              </a:rPr>
              <a:t>: run at heterogeneous environments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Requirement Analysis </a:t>
            </a:r>
            <a:r>
              <a:rPr lang="en-US" sz="3000" b="1" dirty="0"/>
              <a:t>-user scenario</a:t>
            </a:r>
            <a:endParaRPr sz="3000" b="1" dirty="0"/>
          </a:p>
        </p:txBody>
      </p:sp>
      <p:sp>
        <p:nvSpPr>
          <p:cNvPr id="12" name="Google Shape;154;p31"/>
          <p:cNvSpPr txBox="1">
            <a:spLocks noGrp="1"/>
          </p:cNvSpPr>
          <p:nvPr>
            <p:ph type="body" idx="1"/>
          </p:nvPr>
        </p:nvSpPr>
        <p:spPr>
          <a:xfrm>
            <a:off x="311700" y="1060704"/>
            <a:ext cx="8520600" cy="3754621"/>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1700" b="1" dirty="0">
                <a:latin typeface="Arial"/>
                <a:ea typeface="Arial"/>
                <a:cs typeface="Arial"/>
                <a:sym typeface="Arial"/>
              </a:rPr>
              <a:t>Expected </a:t>
            </a:r>
            <a:r>
              <a:rPr lang="en-US" sz="1700" b="1" dirty="0" smtClean="0">
                <a:latin typeface="Arial"/>
                <a:ea typeface="Arial"/>
                <a:cs typeface="Arial"/>
                <a:sym typeface="Arial"/>
              </a:rPr>
              <a:t>requirements</a:t>
            </a:r>
            <a:r>
              <a:rPr lang="en-US" sz="1700" b="1" dirty="0">
                <a:latin typeface="Arial"/>
                <a:ea typeface="Arial"/>
                <a:cs typeface="Arial"/>
                <a:sym typeface="Arial"/>
              </a:rPr>
              <a:t> </a:t>
            </a:r>
            <a:r>
              <a:rPr lang="en-US" sz="1700" b="1" dirty="0" smtClean="0">
                <a:latin typeface="Arial"/>
                <a:ea typeface="Arial"/>
                <a:cs typeface="Arial"/>
                <a:sym typeface="Arial"/>
              </a:rPr>
              <a:t>from </a:t>
            </a:r>
            <a:r>
              <a:rPr lang="en-US" sz="1700" b="1" dirty="0">
                <a:latin typeface="Arial"/>
                <a:ea typeface="Arial"/>
                <a:cs typeface="Arial"/>
                <a:sym typeface="Arial"/>
              </a:rPr>
              <a:t>User </a:t>
            </a:r>
            <a:r>
              <a:rPr lang="en-US" sz="1700" b="1" dirty="0" smtClean="0">
                <a:latin typeface="Arial"/>
                <a:ea typeface="Arial"/>
                <a:cs typeface="Arial"/>
                <a:sym typeface="Arial"/>
              </a:rPr>
              <a:t>Scenario</a:t>
            </a:r>
          </a:p>
          <a:p>
            <a:pPr marL="0" lvl="0" indent="0" algn="l" rtl="0">
              <a:lnSpc>
                <a:spcPct val="90000"/>
              </a:lnSpc>
              <a:spcBef>
                <a:spcPts val="1000"/>
              </a:spcBef>
              <a:spcAft>
                <a:spcPts val="0"/>
              </a:spcAft>
              <a:buClr>
                <a:schemeClr val="dk1"/>
              </a:buClr>
              <a:buSzPts val="1100"/>
              <a:buFont typeface="Arial"/>
              <a:buNone/>
            </a:pPr>
            <a:endParaRPr sz="2000" b="1" dirty="0">
              <a:latin typeface="Arial"/>
              <a:ea typeface="Arial"/>
              <a:cs typeface="Arial"/>
              <a:sym typeface="Arial"/>
            </a:endParaRPr>
          </a:p>
          <a:p>
            <a:pPr marL="0" lvl="0" indent="0" algn="l" rtl="0">
              <a:lnSpc>
                <a:spcPct val="50000"/>
              </a:lnSpc>
              <a:spcBef>
                <a:spcPts val="1000"/>
              </a:spcBef>
              <a:spcAft>
                <a:spcPts val="0"/>
              </a:spcAft>
              <a:buClr>
                <a:schemeClr val="dk1"/>
              </a:buClr>
              <a:buSzPts val="1100"/>
              <a:buFont typeface="Arial"/>
              <a:buNone/>
            </a:pPr>
            <a:r>
              <a:rPr lang="en-US" sz="2400" b="1" dirty="0" smtClean="0">
                <a:latin typeface="Arial"/>
                <a:ea typeface="Arial"/>
                <a:cs typeface="Arial"/>
                <a:sym typeface="Arial"/>
              </a:rPr>
              <a:t>• </a:t>
            </a:r>
            <a:r>
              <a:rPr lang="en-US" sz="2000" b="1" dirty="0" smtClean="0">
                <a:latin typeface="Arial"/>
                <a:ea typeface="Arial"/>
                <a:cs typeface="Arial"/>
                <a:sym typeface="Arial"/>
              </a:rPr>
              <a:t>Login</a:t>
            </a:r>
            <a:endParaRPr sz="2000" b="1" dirty="0">
              <a:latin typeface="Arial"/>
              <a:ea typeface="Arial"/>
              <a:cs typeface="Arial"/>
              <a:sym typeface="Arial"/>
            </a:endParaRPr>
          </a:p>
          <a:p>
            <a:pPr marL="0" lvl="0" indent="457200" algn="l" rtl="0">
              <a:lnSpc>
                <a:spcPct val="50000"/>
              </a:lnSpc>
              <a:spcBef>
                <a:spcPts val="1000"/>
              </a:spcBef>
              <a:spcAft>
                <a:spcPts val="0"/>
              </a:spcAft>
              <a:buClr>
                <a:schemeClr val="dk1"/>
              </a:buClr>
              <a:buSzPts val="1100"/>
              <a:buFont typeface="Arial"/>
              <a:buNone/>
            </a:pPr>
            <a:r>
              <a:rPr lang="en-US" sz="1500" dirty="0">
                <a:latin typeface="Arial"/>
                <a:ea typeface="Arial"/>
                <a:cs typeface="Arial"/>
                <a:sym typeface="Arial"/>
              </a:rPr>
              <a:t>Sign up quickly</a:t>
            </a:r>
            <a:endParaRPr sz="1500" dirty="0">
              <a:latin typeface="Arial"/>
              <a:ea typeface="Arial"/>
              <a:cs typeface="Arial"/>
              <a:sym typeface="Arial"/>
            </a:endParaRPr>
          </a:p>
          <a:p>
            <a:pPr marL="0" lvl="0" indent="0" algn="l" rtl="0">
              <a:lnSpc>
                <a:spcPct val="50000"/>
              </a:lnSpc>
              <a:spcBef>
                <a:spcPts val="1000"/>
              </a:spcBef>
              <a:spcAft>
                <a:spcPts val="0"/>
              </a:spcAft>
              <a:buClr>
                <a:schemeClr val="dk1"/>
              </a:buClr>
              <a:buSzPts val="1100"/>
              <a:buFont typeface="Arial"/>
              <a:buNone/>
            </a:pPr>
            <a:r>
              <a:rPr lang="en-US" sz="2400" dirty="0" smtClean="0">
                <a:latin typeface="Arial"/>
                <a:ea typeface="Arial"/>
                <a:cs typeface="Arial"/>
                <a:sym typeface="Arial"/>
              </a:rPr>
              <a:t>• </a:t>
            </a:r>
            <a:r>
              <a:rPr lang="en-US" sz="2000" b="1" dirty="0" smtClean="0">
                <a:latin typeface="Arial"/>
                <a:ea typeface="Arial"/>
                <a:cs typeface="Arial"/>
                <a:sym typeface="Arial"/>
              </a:rPr>
              <a:t>Main </a:t>
            </a:r>
            <a:r>
              <a:rPr lang="en-US" sz="2000" b="1" dirty="0">
                <a:latin typeface="Arial"/>
                <a:ea typeface="Arial"/>
                <a:cs typeface="Arial"/>
                <a:sym typeface="Arial"/>
              </a:rPr>
              <a:t>menu</a:t>
            </a:r>
            <a:endParaRPr sz="2000" dirty="0">
              <a:latin typeface="Arial"/>
              <a:ea typeface="Arial"/>
              <a:cs typeface="Arial"/>
              <a:sym typeface="Arial"/>
            </a:endParaRPr>
          </a:p>
          <a:p>
            <a:pPr marL="0" lvl="0" indent="457200" algn="l" rtl="0">
              <a:lnSpc>
                <a:spcPct val="50000"/>
              </a:lnSpc>
              <a:spcBef>
                <a:spcPts val="1000"/>
              </a:spcBef>
              <a:spcAft>
                <a:spcPts val="0"/>
              </a:spcAft>
              <a:buClr>
                <a:schemeClr val="dk1"/>
              </a:buClr>
              <a:buSzPts val="1100"/>
              <a:buFont typeface="Arial"/>
              <a:buNone/>
            </a:pPr>
            <a:r>
              <a:rPr lang="en-US" sz="1500" dirty="0" smtClean="0">
                <a:latin typeface="Arial"/>
                <a:ea typeface="Arial"/>
                <a:cs typeface="Arial"/>
                <a:sym typeface="Arial"/>
              </a:rPr>
              <a:t>Stable connection </a:t>
            </a:r>
            <a:r>
              <a:rPr lang="en-US" sz="1500" dirty="0">
                <a:latin typeface="Arial"/>
                <a:ea typeface="Arial"/>
                <a:cs typeface="Arial"/>
                <a:sym typeface="Arial"/>
              </a:rPr>
              <a:t>between menu and room</a:t>
            </a:r>
            <a:endParaRPr sz="1500" dirty="0">
              <a:latin typeface="Arial"/>
              <a:ea typeface="Arial"/>
              <a:cs typeface="Arial"/>
              <a:sym typeface="Arial"/>
            </a:endParaRPr>
          </a:p>
          <a:p>
            <a:pPr marL="457200" lvl="0" indent="0" algn="l" rtl="0">
              <a:lnSpc>
                <a:spcPct val="50000"/>
              </a:lnSpc>
              <a:spcBef>
                <a:spcPts val="1000"/>
              </a:spcBef>
              <a:spcAft>
                <a:spcPts val="0"/>
              </a:spcAft>
              <a:buClr>
                <a:schemeClr val="dk1"/>
              </a:buClr>
              <a:buSzPts val="1100"/>
              <a:buFont typeface="Arial"/>
              <a:buNone/>
            </a:pPr>
            <a:r>
              <a:rPr lang="en-US" sz="1500" dirty="0" smtClean="0">
                <a:latin typeface="Arial"/>
                <a:ea typeface="Arial"/>
                <a:cs typeface="Arial"/>
                <a:sym typeface="Arial"/>
              </a:rPr>
              <a:t>Pin up most voted </a:t>
            </a:r>
            <a:r>
              <a:rPr lang="en-US" sz="1500" dirty="0">
                <a:latin typeface="Arial"/>
                <a:ea typeface="Arial"/>
                <a:cs typeface="Arial"/>
                <a:sym typeface="Arial"/>
              </a:rPr>
              <a:t>ideas on top</a:t>
            </a:r>
            <a:endParaRPr sz="1500" dirty="0">
              <a:latin typeface="Arial"/>
              <a:ea typeface="Arial"/>
              <a:cs typeface="Arial"/>
              <a:sym typeface="Arial"/>
            </a:endParaRPr>
          </a:p>
          <a:p>
            <a:pPr marL="0" lvl="0" indent="0" algn="l" rtl="0">
              <a:lnSpc>
                <a:spcPct val="50000"/>
              </a:lnSpc>
              <a:spcBef>
                <a:spcPts val="1000"/>
              </a:spcBef>
              <a:spcAft>
                <a:spcPts val="0"/>
              </a:spcAft>
              <a:buClr>
                <a:schemeClr val="dk1"/>
              </a:buClr>
              <a:buSzPts val="1100"/>
              <a:buFont typeface="Arial"/>
              <a:buNone/>
            </a:pPr>
            <a:r>
              <a:rPr lang="en-US" sz="2400" dirty="0" smtClean="0">
                <a:latin typeface="Arial"/>
                <a:ea typeface="Arial"/>
                <a:cs typeface="Arial"/>
                <a:sym typeface="Arial"/>
              </a:rPr>
              <a:t>• </a:t>
            </a:r>
            <a:r>
              <a:rPr lang="en-US" sz="2000" b="1" dirty="0" smtClean="0">
                <a:latin typeface="Arial"/>
                <a:ea typeface="Arial"/>
                <a:cs typeface="Arial"/>
                <a:sym typeface="Arial"/>
              </a:rPr>
              <a:t>Paint </a:t>
            </a:r>
            <a:r>
              <a:rPr lang="en-US" sz="2000" b="1" dirty="0">
                <a:latin typeface="Arial"/>
                <a:ea typeface="Arial"/>
                <a:cs typeface="Arial"/>
                <a:sym typeface="Arial"/>
              </a:rPr>
              <a:t>board</a:t>
            </a:r>
            <a:endParaRPr dirty="0">
              <a:latin typeface="Arial"/>
              <a:ea typeface="Arial"/>
              <a:cs typeface="Arial"/>
              <a:sym typeface="Arial"/>
            </a:endParaRPr>
          </a:p>
          <a:p>
            <a:pPr marL="0" lvl="0" indent="457200" algn="l" rtl="0">
              <a:lnSpc>
                <a:spcPct val="50000"/>
              </a:lnSpc>
              <a:spcBef>
                <a:spcPts val="1000"/>
              </a:spcBef>
              <a:spcAft>
                <a:spcPts val="0"/>
              </a:spcAft>
              <a:buClr>
                <a:schemeClr val="dk1"/>
              </a:buClr>
              <a:buSzPts val="1100"/>
              <a:buFont typeface="Arial"/>
              <a:buNone/>
            </a:pPr>
            <a:r>
              <a:rPr lang="en-US" sz="1500" dirty="0" smtClean="0">
                <a:latin typeface="Arial"/>
                <a:ea typeface="Arial"/>
                <a:cs typeface="Arial"/>
                <a:sym typeface="Arial"/>
              </a:rPr>
              <a:t>Minimum </a:t>
            </a:r>
            <a:r>
              <a:rPr lang="en-US" sz="1500" dirty="0">
                <a:latin typeface="Arial"/>
                <a:ea typeface="Arial"/>
                <a:cs typeface="Arial"/>
                <a:sym typeface="Arial"/>
              </a:rPr>
              <a:t>response </a:t>
            </a:r>
            <a:r>
              <a:rPr lang="en-US" sz="1500" dirty="0" smtClean="0">
                <a:latin typeface="Arial"/>
                <a:ea typeface="Arial"/>
                <a:cs typeface="Arial"/>
                <a:sym typeface="Arial"/>
              </a:rPr>
              <a:t>time</a:t>
            </a:r>
          </a:p>
          <a:p>
            <a:pPr marL="0" lvl="0" indent="457200" algn="l" rtl="0">
              <a:lnSpc>
                <a:spcPct val="50000"/>
              </a:lnSpc>
              <a:spcBef>
                <a:spcPts val="1000"/>
              </a:spcBef>
              <a:spcAft>
                <a:spcPts val="0"/>
              </a:spcAft>
              <a:buClr>
                <a:schemeClr val="dk1"/>
              </a:buClr>
              <a:buSzPts val="1100"/>
              <a:buFont typeface="Arial"/>
              <a:buNone/>
            </a:pPr>
            <a:r>
              <a:rPr lang="en-US" sz="1500" dirty="0" smtClean="0">
                <a:latin typeface="Arial"/>
                <a:ea typeface="Arial"/>
                <a:cs typeface="Arial"/>
                <a:sym typeface="Arial"/>
              </a:rPr>
              <a:t>Support various painting tools</a:t>
            </a:r>
            <a:endParaRPr sz="1500" dirty="0"/>
          </a:p>
        </p:txBody>
      </p:sp>
      <p:pic>
        <p:nvPicPr>
          <p:cNvPr id="13" name="Google Shape;155;p31"/>
          <p:cNvPicPr preferRelativeResize="0"/>
          <p:nvPr/>
        </p:nvPicPr>
        <p:blipFill>
          <a:blip r:embed="rId3">
            <a:alphaModFix/>
          </a:blip>
          <a:stretch>
            <a:fillRect/>
          </a:stretch>
        </p:blipFill>
        <p:spPr>
          <a:xfrm>
            <a:off x="5044657" y="1255776"/>
            <a:ext cx="3684815" cy="3166794"/>
          </a:xfrm>
          <a:prstGeom prst="rect">
            <a:avLst/>
          </a:prstGeom>
          <a:noFill/>
          <a:ln>
            <a:solidFill>
              <a:schemeClr val="accent1"/>
            </a:solidFill>
          </a:ln>
        </p:spPr>
      </p:pic>
      <p:sp>
        <p:nvSpPr>
          <p:cNvPr id="14" name="TextBox 13">
            <a:extLst>
              <a:ext uri="{FF2B5EF4-FFF2-40B4-BE49-F238E27FC236}">
                <a16:creationId xmlns:a16="http://schemas.microsoft.com/office/drawing/2014/main" id="{5FE72E59-E2D6-42AC-A651-5AA807911228}"/>
              </a:ext>
            </a:extLst>
          </p:cNvPr>
          <p:cNvSpPr txBox="1"/>
          <p:nvPr/>
        </p:nvSpPr>
        <p:spPr>
          <a:xfrm>
            <a:off x="5337265" y="4531121"/>
            <a:ext cx="3099598" cy="307777"/>
          </a:xfrm>
          <a:prstGeom prst="rect">
            <a:avLst/>
          </a:prstGeom>
          <a:noFill/>
        </p:spPr>
        <p:txBody>
          <a:bodyPr wrap="square" rtlCol="0">
            <a:spAutoFit/>
          </a:bodyPr>
          <a:lstStyle/>
          <a:p>
            <a:r>
              <a:rPr lang="en-US" altLang="ko-KR" dirty="0" smtClean="0"/>
              <a:t>&lt;Activity </a:t>
            </a:r>
            <a:r>
              <a:rPr lang="en-US" altLang="ko-KR" dirty="0"/>
              <a:t>diagram of User Scenario&gt;</a:t>
            </a:r>
            <a:endParaRPr lang="ko-KR"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System Modeling &amp; Architecture design</a:t>
            </a:r>
            <a:endParaRPr b="1"/>
          </a:p>
        </p:txBody>
      </p:sp>
      <p:sp>
        <p:nvSpPr>
          <p:cNvPr id="162" name="Google Shape;162;p32"/>
          <p:cNvSpPr txBox="1"/>
          <p:nvPr/>
        </p:nvSpPr>
        <p:spPr>
          <a:xfrm>
            <a:off x="6003288" y="1903350"/>
            <a:ext cx="2881800" cy="255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smtClean="0">
                <a:latin typeface="Open Sans"/>
                <a:ea typeface="Open Sans"/>
                <a:cs typeface="Open Sans"/>
                <a:sym typeface="Open Sans"/>
              </a:rPr>
              <a:t>Sequence Diagram</a:t>
            </a:r>
            <a:endParaRPr sz="1500" dirty="0">
              <a:latin typeface="Open Sans"/>
              <a:ea typeface="Open Sans"/>
              <a:cs typeface="Open Sans"/>
              <a:sym typeface="Open Sans"/>
            </a:endParaRPr>
          </a:p>
          <a:p>
            <a:pPr marL="0" lvl="0" indent="0" algn="ctr" rtl="0">
              <a:spcBef>
                <a:spcPts val="0"/>
              </a:spcBef>
              <a:spcAft>
                <a:spcPts val="0"/>
              </a:spcAft>
              <a:buNone/>
            </a:pPr>
            <a:r>
              <a:rPr lang="en-US" sz="2000" dirty="0" smtClean="0">
                <a:latin typeface="Open Sans"/>
                <a:ea typeface="Open Sans"/>
                <a:cs typeface="Open Sans"/>
                <a:sym typeface="Open Sans"/>
              </a:rPr>
              <a:t>&lt;painting tool&gt;</a:t>
            </a:r>
            <a:endParaRPr sz="2000" dirty="0">
              <a:latin typeface="Open Sans"/>
              <a:ea typeface="Open Sans"/>
              <a:cs typeface="Open Sans"/>
              <a:sym typeface="Open Sans"/>
            </a:endParaRPr>
          </a:p>
          <a:p>
            <a:pPr marL="0" lvl="0" indent="0" algn="ctr" rtl="0">
              <a:spcBef>
                <a:spcPts val="0"/>
              </a:spcBef>
              <a:spcAft>
                <a:spcPts val="0"/>
              </a:spcAft>
              <a:buNone/>
            </a:pPr>
            <a:endParaRPr sz="1500" dirty="0">
              <a:latin typeface="Open Sans"/>
              <a:ea typeface="Open Sans"/>
              <a:cs typeface="Open Sans"/>
              <a:sym typeface="Open Sans"/>
            </a:endParaRPr>
          </a:p>
          <a:p>
            <a:pPr marL="0" lvl="0" indent="0" algn="ctr" rtl="0">
              <a:lnSpc>
                <a:spcPct val="150000"/>
              </a:lnSpc>
              <a:spcBef>
                <a:spcPts val="0"/>
              </a:spcBef>
              <a:spcAft>
                <a:spcPts val="0"/>
              </a:spcAft>
              <a:buNone/>
            </a:pPr>
            <a:r>
              <a:rPr lang="en-US" sz="1800" dirty="0">
                <a:latin typeface="Open Sans"/>
                <a:ea typeface="Open Sans"/>
                <a:cs typeface="Open Sans"/>
                <a:sym typeface="Open Sans"/>
              </a:rPr>
              <a:t>Application</a:t>
            </a:r>
            <a:endParaRPr sz="1800" dirty="0">
              <a:latin typeface="Open Sans"/>
              <a:ea typeface="Open Sans"/>
              <a:cs typeface="Open Sans"/>
              <a:sym typeface="Open Sans"/>
            </a:endParaRPr>
          </a:p>
          <a:p>
            <a:pPr marL="0" lvl="0" indent="0" algn="ctr" rtl="0">
              <a:lnSpc>
                <a:spcPct val="150000"/>
              </a:lnSpc>
              <a:spcBef>
                <a:spcPts val="0"/>
              </a:spcBef>
              <a:spcAft>
                <a:spcPts val="0"/>
              </a:spcAft>
              <a:buNone/>
            </a:pPr>
            <a:r>
              <a:rPr lang="en-US" sz="1800" dirty="0">
                <a:latin typeface="Open Sans"/>
                <a:ea typeface="Open Sans"/>
                <a:cs typeface="Open Sans"/>
                <a:sym typeface="Open Sans"/>
              </a:rPr>
              <a:t>App server</a:t>
            </a:r>
            <a:endParaRPr sz="1800" dirty="0">
              <a:latin typeface="Open Sans"/>
              <a:ea typeface="Open Sans"/>
              <a:cs typeface="Open Sans"/>
              <a:sym typeface="Open Sans"/>
            </a:endParaRPr>
          </a:p>
          <a:p>
            <a:pPr marL="0" lvl="0" indent="0" algn="ctr" rtl="0">
              <a:lnSpc>
                <a:spcPct val="150000"/>
              </a:lnSpc>
              <a:spcBef>
                <a:spcPts val="0"/>
              </a:spcBef>
              <a:spcAft>
                <a:spcPts val="0"/>
              </a:spcAft>
              <a:buNone/>
            </a:pPr>
            <a:r>
              <a:rPr lang="en-US" sz="1800" dirty="0">
                <a:latin typeface="Open Sans"/>
                <a:ea typeface="Open Sans"/>
                <a:cs typeface="Open Sans"/>
                <a:sym typeface="Open Sans"/>
              </a:rPr>
              <a:t>Database</a:t>
            </a:r>
            <a:endParaRPr sz="1800"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pic>
        <p:nvPicPr>
          <p:cNvPr id="5" name="Google Shape;161;p32"/>
          <p:cNvPicPr preferRelativeResize="0"/>
          <p:nvPr/>
        </p:nvPicPr>
        <p:blipFill>
          <a:blip r:embed="rId3">
            <a:extLst>
              <a:ext uri="{28A0092B-C50C-407E-A947-70E740481C1C}">
                <a14:useLocalDpi xmlns:a14="http://schemas.microsoft.com/office/drawing/2010/main" val="0"/>
              </a:ext>
            </a:extLst>
          </a:blip>
          <a:stretch>
            <a:fillRect/>
          </a:stretch>
        </p:blipFill>
        <p:spPr>
          <a:xfrm>
            <a:off x="265804" y="1259750"/>
            <a:ext cx="5627773" cy="3551750"/>
          </a:xfrm>
          <a:prstGeom prst="rect">
            <a:avLst/>
          </a:prstGeom>
          <a:noFill/>
          <a:ln>
            <a:noFill/>
          </a:ln>
        </p:spPr>
      </p:pic>
      <p:sp>
        <p:nvSpPr>
          <p:cNvPr id="6" name="TextBox 5">
            <a:extLst>
              <a:ext uri="{FF2B5EF4-FFF2-40B4-BE49-F238E27FC236}">
                <a16:creationId xmlns:a16="http://schemas.microsoft.com/office/drawing/2014/main" id="{B95D7321-95F5-431F-926D-EFFEE21FE47D}"/>
              </a:ext>
            </a:extLst>
          </p:cNvPr>
          <p:cNvSpPr txBox="1"/>
          <p:nvPr/>
        </p:nvSpPr>
        <p:spPr>
          <a:xfrm flipH="1">
            <a:off x="3363953" y="2733773"/>
            <a:ext cx="3046273" cy="461665"/>
          </a:xfrm>
          <a:prstGeom prst="rect">
            <a:avLst/>
          </a:prstGeom>
          <a:noFill/>
        </p:spPr>
        <p:txBody>
          <a:bodyPr wrap="square" rtlCol="0">
            <a:spAutoFit/>
          </a:bodyPr>
          <a:lstStyle/>
          <a:p>
            <a:r>
              <a:rPr lang="en-US" altLang="ko-KR" sz="1200" dirty="0">
                <a:solidFill>
                  <a:srgbClr val="FF0000"/>
                </a:solidFill>
              </a:rPr>
              <a:t>When previous user end sketching, </a:t>
            </a:r>
          </a:p>
          <a:p>
            <a:r>
              <a:rPr lang="en-US" altLang="ko-KR" sz="1200" dirty="0">
                <a:solidFill>
                  <a:srgbClr val="FF0000"/>
                </a:solidFill>
              </a:rPr>
              <a:t>Next user can start</a:t>
            </a:r>
            <a:endParaRPr lang="ko-KR" altLang="en-US" sz="1200" dirty="0">
              <a:solidFill>
                <a:srgbClr val="FF0000"/>
              </a:solidFill>
            </a:endParaRPr>
          </a:p>
        </p:txBody>
      </p:sp>
      <p:sp>
        <p:nvSpPr>
          <p:cNvPr id="7" name="직사각형 6">
            <a:extLst>
              <a:ext uri="{FF2B5EF4-FFF2-40B4-BE49-F238E27FC236}">
                <a16:creationId xmlns:a16="http://schemas.microsoft.com/office/drawing/2014/main" id="{C237E956-CC1D-48DE-98A3-C8905165FE85}"/>
              </a:ext>
            </a:extLst>
          </p:cNvPr>
          <p:cNvSpPr/>
          <p:nvPr/>
        </p:nvSpPr>
        <p:spPr>
          <a:xfrm>
            <a:off x="1442301" y="1687398"/>
            <a:ext cx="4317476" cy="1046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System Modeling &amp; Architecture design</a:t>
            </a:r>
            <a:endParaRPr b="1"/>
          </a:p>
        </p:txBody>
      </p:sp>
      <p:pic>
        <p:nvPicPr>
          <p:cNvPr id="168" name="Google Shape;168;p33"/>
          <p:cNvPicPr preferRelativeResize="0"/>
          <p:nvPr/>
        </p:nvPicPr>
        <p:blipFill>
          <a:blip r:embed="rId3">
            <a:alphaModFix/>
          </a:blip>
          <a:stretch>
            <a:fillRect/>
          </a:stretch>
        </p:blipFill>
        <p:spPr>
          <a:xfrm>
            <a:off x="807749" y="1364537"/>
            <a:ext cx="3678174" cy="3346926"/>
          </a:xfrm>
          <a:prstGeom prst="rect">
            <a:avLst/>
          </a:prstGeom>
          <a:noFill/>
          <a:ln>
            <a:noFill/>
          </a:ln>
        </p:spPr>
      </p:pic>
      <p:sp>
        <p:nvSpPr>
          <p:cNvPr id="169" name="Google Shape;169;p33"/>
          <p:cNvSpPr txBox="1"/>
          <p:nvPr/>
        </p:nvSpPr>
        <p:spPr>
          <a:xfrm>
            <a:off x="5271556" y="1364537"/>
            <a:ext cx="3331500" cy="234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smtClean="0">
                <a:latin typeface="Open Sans"/>
                <a:ea typeface="Open Sans"/>
                <a:cs typeface="Open Sans"/>
                <a:sym typeface="Open Sans"/>
              </a:rPr>
              <a:t>Layered Architecture</a:t>
            </a:r>
            <a:endParaRPr sz="2000" b="1" dirty="0">
              <a:latin typeface="Open Sans"/>
              <a:ea typeface="Open Sans"/>
              <a:cs typeface="Open Sans"/>
              <a:sym typeface="Open Sans"/>
            </a:endParaRPr>
          </a:p>
          <a:p>
            <a:pPr marL="0" lvl="0" indent="0" algn="ctr" rtl="0">
              <a:spcBef>
                <a:spcPts val="0"/>
              </a:spcBef>
              <a:spcAft>
                <a:spcPts val="0"/>
              </a:spcAft>
              <a:buNone/>
            </a:pPr>
            <a:r>
              <a:rPr lang="en-US" sz="2000" dirty="0">
                <a:latin typeface="Open Sans"/>
                <a:ea typeface="Open Sans"/>
                <a:cs typeface="Open Sans"/>
                <a:sym typeface="Open Sans"/>
              </a:rPr>
              <a:t>&lt;</a:t>
            </a:r>
            <a:r>
              <a:rPr lang="en-US" sz="2000" dirty="0" smtClean="0">
                <a:solidFill>
                  <a:schemeClr val="dk1"/>
                </a:solidFill>
                <a:latin typeface="Open Sans"/>
                <a:ea typeface="Open Sans"/>
                <a:cs typeface="Open Sans"/>
                <a:sym typeface="Open Sans"/>
              </a:rPr>
              <a:t>focused </a:t>
            </a:r>
            <a:r>
              <a:rPr lang="en-US" sz="2000" dirty="0">
                <a:solidFill>
                  <a:schemeClr val="dk1"/>
                </a:solidFill>
                <a:latin typeface="Open Sans"/>
                <a:ea typeface="Open Sans"/>
                <a:cs typeface="Open Sans"/>
                <a:sym typeface="Open Sans"/>
              </a:rPr>
              <a:t>on painting </a:t>
            </a:r>
            <a:r>
              <a:rPr lang="en-US" sz="2000" dirty="0" smtClean="0">
                <a:solidFill>
                  <a:schemeClr val="dk1"/>
                </a:solidFill>
                <a:latin typeface="Open Sans"/>
                <a:ea typeface="Open Sans"/>
                <a:cs typeface="Open Sans"/>
                <a:sym typeface="Open Sans"/>
              </a:rPr>
              <a:t>Tool</a:t>
            </a:r>
            <a:r>
              <a:rPr lang="en-US" sz="2000" dirty="0">
                <a:latin typeface="Open Sans"/>
                <a:ea typeface="Open Sans"/>
                <a:cs typeface="Open Sans"/>
                <a:sym typeface="Open Sans"/>
              </a:rPr>
              <a:t>&gt;</a:t>
            </a:r>
            <a:endParaRPr sz="2000" dirty="0">
              <a:latin typeface="Open Sans"/>
              <a:ea typeface="Open Sans"/>
              <a:cs typeface="Open Sans"/>
              <a:sym typeface="Open Sans"/>
            </a:endParaRPr>
          </a:p>
          <a:p>
            <a:pPr marL="0" lvl="0" indent="0" algn="ctr" rtl="0">
              <a:spcBef>
                <a:spcPts val="0"/>
              </a:spcBef>
              <a:spcAft>
                <a:spcPts val="0"/>
              </a:spcAft>
              <a:buNone/>
            </a:pPr>
            <a:endParaRPr sz="1500" dirty="0">
              <a:latin typeface="Open Sans"/>
              <a:ea typeface="Open Sans"/>
              <a:cs typeface="Open Sans"/>
              <a:sym typeface="Open Sans"/>
            </a:endParaRPr>
          </a:p>
          <a:p>
            <a:pPr marL="0" lvl="0" indent="0" algn="ctr" rtl="0">
              <a:lnSpc>
                <a:spcPct val="150000"/>
              </a:lnSpc>
              <a:spcBef>
                <a:spcPts val="0"/>
              </a:spcBef>
              <a:spcAft>
                <a:spcPts val="0"/>
              </a:spcAft>
              <a:buNone/>
            </a:pPr>
            <a:r>
              <a:rPr lang="en-US" sz="1500" dirty="0">
                <a:latin typeface="Open Sans"/>
                <a:ea typeface="Open Sans"/>
                <a:cs typeface="Open Sans"/>
                <a:sym typeface="Open Sans"/>
              </a:rPr>
              <a:t>Application(with Client)</a:t>
            </a:r>
            <a:endParaRPr sz="1500" dirty="0">
              <a:latin typeface="Open Sans"/>
              <a:ea typeface="Open Sans"/>
              <a:cs typeface="Open Sans"/>
              <a:sym typeface="Open Sans"/>
            </a:endParaRPr>
          </a:p>
          <a:p>
            <a:pPr marL="0" lvl="0" indent="0" algn="ctr" rtl="0">
              <a:lnSpc>
                <a:spcPct val="150000"/>
              </a:lnSpc>
              <a:spcBef>
                <a:spcPts val="0"/>
              </a:spcBef>
              <a:spcAft>
                <a:spcPts val="0"/>
              </a:spcAft>
              <a:buNone/>
            </a:pPr>
            <a:r>
              <a:rPr lang="en-US" sz="1500" dirty="0">
                <a:latin typeface="Open Sans"/>
                <a:ea typeface="Open Sans"/>
                <a:cs typeface="Open Sans"/>
                <a:sym typeface="Open Sans"/>
              </a:rPr>
              <a:t>Room manager</a:t>
            </a:r>
            <a:endParaRPr sz="1500" dirty="0">
              <a:latin typeface="Open Sans"/>
              <a:ea typeface="Open Sans"/>
              <a:cs typeface="Open Sans"/>
              <a:sym typeface="Open Sans"/>
            </a:endParaRPr>
          </a:p>
          <a:p>
            <a:pPr marL="0" lvl="0" indent="0" algn="ctr" rtl="0">
              <a:lnSpc>
                <a:spcPct val="150000"/>
              </a:lnSpc>
              <a:spcBef>
                <a:spcPts val="0"/>
              </a:spcBef>
              <a:spcAft>
                <a:spcPts val="0"/>
              </a:spcAft>
              <a:buNone/>
            </a:pPr>
            <a:r>
              <a:rPr lang="en-US" sz="1500" dirty="0">
                <a:latin typeface="Open Sans"/>
                <a:ea typeface="Open Sans"/>
                <a:cs typeface="Open Sans"/>
                <a:sym typeface="Open Sans"/>
              </a:rPr>
              <a:t>Application server</a:t>
            </a:r>
            <a:endParaRPr sz="1500" dirty="0">
              <a:latin typeface="Open Sans"/>
              <a:ea typeface="Open Sans"/>
              <a:cs typeface="Open Sans"/>
              <a:sym typeface="Open Sans"/>
            </a:endParaRPr>
          </a:p>
          <a:p>
            <a:pPr marL="0" lvl="0" indent="0" algn="ctr" rtl="0">
              <a:lnSpc>
                <a:spcPct val="150000"/>
              </a:lnSpc>
              <a:spcBef>
                <a:spcPts val="0"/>
              </a:spcBef>
              <a:spcAft>
                <a:spcPts val="0"/>
              </a:spcAft>
              <a:buNone/>
            </a:pPr>
            <a:r>
              <a:rPr lang="en-US" sz="1500" dirty="0">
                <a:latin typeface="Open Sans"/>
                <a:ea typeface="Open Sans"/>
                <a:cs typeface="Open Sans"/>
                <a:sym typeface="Open Sans"/>
              </a:rPr>
              <a:t>Database</a:t>
            </a:r>
            <a:endParaRPr sz="1500"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5" name="TextBox 4">
            <a:extLst>
              <a:ext uri="{FF2B5EF4-FFF2-40B4-BE49-F238E27FC236}">
                <a16:creationId xmlns:a16="http://schemas.microsoft.com/office/drawing/2014/main" id="{9D16FEA4-83FD-40B5-B5DF-0902B43F7772}"/>
              </a:ext>
            </a:extLst>
          </p:cNvPr>
          <p:cNvSpPr txBox="1"/>
          <p:nvPr/>
        </p:nvSpPr>
        <p:spPr>
          <a:xfrm>
            <a:off x="4730612" y="3925149"/>
            <a:ext cx="4413388" cy="584775"/>
          </a:xfrm>
          <a:prstGeom prst="rect">
            <a:avLst/>
          </a:prstGeom>
          <a:noFill/>
        </p:spPr>
        <p:txBody>
          <a:bodyPr wrap="none" rtlCol="0">
            <a:spAutoFit/>
          </a:bodyPr>
          <a:lstStyle/>
          <a:p>
            <a:r>
              <a:rPr lang="en-US" altLang="ko-KR" sz="1600" dirty="0">
                <a:solidFill>
                  <a:srgbClr val="C00000"/>
                </a:solidFill>
              </a:rPr>
              <a:t>We will make presentation focused on painting</a:t>
            </a:r>
          </a:p>
          <a:p>
            <a:r>
              <a:rPr lang="en-US" altLang="ko-KR" sz="1600" dirty="0">
                <a:solidFill>
                  <a:srgbClr val="C00000"/>
                </a:solidFill>
              </a:rPr>
              <a:t>f</a:t>
            </a:r>
            <a:r>
              <a:rPr lang="en-US" altLang="ko-KR" sz="1600" dirty="0" smtClean="0">
                <a:solidFill>
                  <a:srgbClr val="C00000"/>
                </a:solidFill>
              </a:rPr>
              <a:t>unction </a:t>
            </a:r>
            <a:r>
              <a:rPr lang="en-US" altLang="ko-KR" sz="1600" dirty="0">
                <a:solidFill>
                  <a:srgbClr val="C00000"/>
                </a:solidFill>
              </a:rPr>
              <a:t>because it is essential to our App.</a:t>
            </a:r>
            <a:endParaRPr lang="ko-KR" altLang="en-US" sz="16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897</Words>
  <Application>Microsoft Office PowerPoint</Application>
  <PresentationFormat>화면 슬라이드 쇼(16:9)</PresentationFormat>
  <Paragraphs>175</Paragraphs>
  <Slides>29</Slides>
  <Notes>29</Notes>
  <HiddenSlides>0</HiddenSlides>
  <MMClips>1</MMClips>
  <ScaleCrop>false</ScaleCrop>
  <HeadingPairs>
    <vt:vector size="6" baseType="variant">
      <vt:variant>
        <vt:lpstr>사용한 글꼴</vt:lpstr>
      </vt:variant>
      <vt:variant>
        <vt:i4>5</vt:i4>
      </vt:variant>
      <vt:variant>
        <vt:lpstr>테마</vt:lpstr>
      </vt:variant>
      <vt:variant>
        <vt:i4>2</vt:i4>
      </vt:variant>
      <vt:variant>
        <vt:lpstr>슬라이드 제목</vt:lpstr>
      </vt:variant>
      <vt:variant>
        <vt:i4>29</vt:i4>
      </vt:variant>
    </vt:vector>
  </HeadingPairs>
  <TitlesOfParts>
    <vt:vector size="36" baseType="lpstr">
      <vt:lpstr>Arial</vt:lpstr>
      <vt:lpstr>Economica</vt:lpstr>
      <vt:lpstr>Wingdings</vt:lpstr>
      <vt:lpstr>Open Sans</vt:lpstr>
      <vt:lpstr>맑은 고딕</vt:lpstr>
      <vt:lpstr>Luxe</vt:lpstr>
      <vt:lpstr>Luxe</vt:lpstr>
      <vt:lpstr>Software engineering Final Presentation</vt:lpstr>
      <vt:lpstr>Contents</vt:lpstr>
      <vt:lpstr>Basic concept of system - Object description</vt:lpstr>
      <vt:lpstr>Basic concept of system - prototype system</vt:lpstr>
      <vt:lpstr>Requirement Analysis -user scenario </vt:lpstr>
      <vt:lpstr>Requirement Analysis</vt:lpstr>
      <vt:lpstr>Requirement Analysis -user scenario</vt:lpstr>
      <vt:lpstr>System Modeling &amp; Architecture design</vt:lpstr>
      <vt:lpstr>System Modeling &amp; Architecture design</vt:lpstr>
      <vt:lpstr>Integration &amp; Testing</vt:lpstr>
      <vt:lpstr>Integration &amp; Testing-javadocs</vt:lpstr>
      <vt:lpstr>Integration &amp; Testing-javadocs(documentation)</vt:lpstr>
      <vt:lpstr>Integration &amp; Testing-javadocs(TODO)</vt:lpstr>
      <vt:lpstr>Integration &amp; Testing-Github(git)</vt:lpstr>
      <vt:lpstr>Integration &amp; Testing-Github(git)</vt:lpstr>
      <vt:lpstr>Integration &amp; Testing-Junit</vt:lpstr>
      <vt:lpstr>Integration &amp; Testing-Junit(unit test)</vt:lpstr>
      <vt:lpstr>Integration &amp; Testing-Junit(unit test)</vt:lpstr>
      <vt:lpstr>Integration &amp; Testing-Espresso(UI testing &amp; record)</vt:lpstr>
      <vt:lpstr>Integration &amp; Testing-proguard(dead code analyze)</vt:lpstr>
      <vt:lpstr>Integration &amp; Testing-proguard(obfuscating)</vt:lpstr>
      <vt:lpstr>Integration &amp; Testing-alpha &amp; beta testing</vt:lpstr>
      <vt:lpstr>Integration &amp; Testing-video record</vt:lpstr>
      <vt:lpstr>Integration &amp; Testing-alpha testing</vt:lpstr>
      <vt:lpstr>Integration &amp; Testing-beta testing</vt:lpstr>
      <vt:lpstr>Integration &amp; Testing- results</vt:lpstr>
      <vt:lpstr>Remaining work to do</vt:lpstr>
      <vt:lpstr>References</vt:lpstr>
      <vt:lpstr>End of PPT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Final Presentation</dc:title>
  <dc:creator>seokjae</dc:creator>
  <cp:lastModifiedBy>Windows 사용자</cp:lastModifiedBy>
  <cp:revision>12</cp:revision>
  <dcterms:modified xsi:type="dcterms:W3CDTF">2019-05-30T14:56:33Z</dcterms:modified>
</cp:coreProperties>
</file>